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64" r:id="rId2"/>
    <p:sldMasterId id="2147483667" r:id="rId3"/>
  </p:sldMasterIdLst>
  <p:notesMasterIdLst>
    <p:notesMasterId r:id="rId25"/>
  </p:notesMasterIdLst>
  <p:handoutMasterIdLst>
    <p:handoutMasterId r:id="rId26"/>
  </p:handoutMasterIdLst>
  <p:sldIdLst>
    <p:sldId id="256" r:id="rId4"/>
    <p:sldId id="278" r:id="rId5"/>
    <p:sldId id="313" r:id="rId6"/>
    <p:sldId id="312" r:id="rId7"/>
    <p:sldId id="310" r:id="rId8"/>
    <p:sldId id="311" r:id="rId9"/>
    <p:sldId id="291" r:id="rId10"/>
    <p:sldId id="279" r:id="rId11"/>
    <p:sldId id="305" r:id="rId12"/>
    <p:sldId id="300" r:id="rId13"/>
    <p:sldId id="281" r:id="rId14"/>
    <p:sldId id="319" r:id="rId15"/>
    <p:sldId id="320" r:id="rId16"/>
    <p:sldId id="280" r:id="rId17"/>
    <p:sldId id="323" r:id="rId18"/>
    <p:sldId id="322" r:id="rId19"/>
    <p:sldId id="302" r:id="rId20"/>
    <p:sldId id="304" r:id="rId21"/>
    <p:sldId id="315" r:id="rId22"/>
    <p:sldId id="283" r:id="rId23"/>
    <p:sldId id="290" r:id="rId24"/>
  </p:sldIdLst>
  <p:sldSz cx="9144000" cy="6858000" type="screen4x3"/>
  <p:notesSz cx="9929813" cy="6797675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 userDrawn="1">
          <p15:clr>
            <a:srgbClr val="A4A3A4"/>
          </p15:clr>
        </p15:guide>
        <p15:guide id="2" pos="49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66CC"/>
    <a:srgbClr val="FF6600"/>
    <a:srgbClr val="4F81BD"/>
    <a:srgbClr val="558ED5"/>
    <a:srgbClr val="FFFF00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3" d="100"/>
          <a:sy n="83" d="100"/>
        </p:scale>
        <p:origin x="1450" y="58"/>
      </p:cViewPr>
      <p:guideLst>
        <p:guide orient="horz" pos="799"/>
        <p:guide pos="49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-51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5627213" y="1"/>
            <a:ext cx="4302601" cy="340485"/>
          </a:xfrm>
          <a:prstGeom prst="rect">
            <a:avLst/>
          </a:prstGeom>
        </p:spPr>
        <p:txBody>
          <a:bodyPr vert="horz" lIns="62984" tIns="31492" rIns="62984" bIns="31492" rtlCol="1"/>
          <a:lstStyle>
            <a:lvl1pPr algn="r">
              <a:defRPr sz="8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1590" y="1"/>
            <a:ext cx="4304189" cy="340485"/>
          </a:xfrm>
          <a:prstGeom prst="rect">
            <a:avLst/>
          </a:prstGeom>
        </p:spPr>
        <p:txBody>
          <a:bodyPr vert="horz" lIns="62984" tIns="31492" rIns="62984" bIns="31492" rtlCol="1"/>
          <a:lstStyle>
            <a:lvl1pPr algn="l">
              <a:defRPr sz="800"/>
            </a:lvl1pPr>
          </a:lstStyle>
          <a:p>
            <a:fld id="{4C101FDD-ABB7-48F9-96AD-497657DEB32A}" type="datetimeFigureOut">
              <a:rPr lang="he-IL" smtClean="0"/>
              <a:t>י"ג/תמוז/תשפ"ה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5627213" y="6457190"/>
            <a:ext cx="4302601" cy="340485"/>
          </a:xfrm>
          <a:prstGeom prst="rect">
            <a:avLst/>
          </a:prstGeom>
        </p:spPr>
        <p:txBody>
          <a:bodyPr vert="horz" lIns="62984" tIns="31492" rIns="62984" bIns="31492" rtlCol="1" anchor="b"/>
          <a:lstStyle>
            <a:lvl1pPr algn="r">
              <a:defRPr sz="800"/>
            </a:lvl1pPr>
          </a:lstStyle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1590" y="6457190"/>
            <a:ext cx="4304189" cy="340485"/>
          </a:xfrm>
          <a:prstGeom prst="rect">
            <a:avLst/>
          </a:prstGeom>
        </p:spPr>
        <p:txBody>
          <a:bodyPr vert="horz" lIns="62984" tIns="31492" rIns="62984" bIns="31492" rtlCol="1" anchor="b"/>
          <a:lstStyle>
            <a:lvl1pPr algn="l">
              <a:defRPr sz="800"/>
            </a:lvl1pPr>
          </a:lstStyle>
          <a:p>
            <a:fld id="{6E69367E-2819-4526-AF21-5C65EF66E4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30006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5626896" y="2"/>
            <a:ext cx="4302919" cy="339884"/>
          </a:xfrm>
          <a:prstGeom prst="rect">
            <a:avLst/>
          </a:prstGeom>
        </p:spPr>
        <p:txBody>
          <a:bodyPr vert="horz" lIns="95560" tIns="47781" rIns="95560" bIns="47781" rtlCol="1"/>
          <a:lstStyle>
            <a:lvl1pPr algn="r">
              <a:defRPr sz="13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2304" y="2"/>
            <a:ext cx="4302919" cy="339884"/>
          </a:xfrm>
          <a:prstGeom prst="rect">
            <a:avLst/>
          </a:prstGeom>
        </p:spPr>
        <p:txBody>
          <a:bodyPr vert="horz" lIns="95560" tIns="47781" rIns="95560" bIns="47781" rtlCol="1"/>
          <a:lstStyle>
            <a:lvl1pPr algn="l">
              <a:defRPr sz="1300"/>
            </a:lvl1pPr>
          </a:lstStyle>
          <a:p>
            <a:fld id="{F1DC1107-FA14-4DA1-AAC0-2F75DB68BB4B}" type="datetimeFigureOut">
              <a:rPr lang="he-IL" smtClean="0"/>
              <a:t>י"ג/תמוז/תשפ"ה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0" tIns="47781" rIns="95560" bIns="47781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992982" y="3228898"/>
            <a:ext cx="7943850" cy="3058954"/>
          </a:xfrm>
          <a:prstGeom prst="rect">
            <a:avLst/>
          </a:prstGeom>
        </p:spPr>
        <p:txBody>
          <a:bodyPr vert="horz" lIns="95560" tIns="47781" rIns="95560" bIns="47781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5626896" y="6456612"/>
            <a:ext cx="4302919" cy="339884"/>
          </a:xfrm>
          <a:prstGeom prst="rect">
            <a:avLst/>
          </a:prstGeom>
        </p:spPr>
        <p:txBody>
          <a:bodyPr vert="horz" lIns="95560" tIns="47781" rIns="95560" bIns="47781" rtlCol="1" anchor="b"/>
          <a:lstStyle>
            <a:lvl1pPr algn="r">
              <a:defRPr sz="13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2304" y="6456612"/>
            <a:ext cx="4302919" cy="339884"/>
          </a:xfrm>
          <a:prstGeom prst="rect">
            <a:avLst/>
          </a:prstGeom>
        </p:spPr>
        <p:txBody>
          <a:bodyPr vert="horz" lIns="95560" tIns="47781" rIns="95560" bIns="47781" rtlCol="1" anchor="b"/>
          <a:lstStyle>
            <a:lvl1pPr algn="l">
              <a:defRPr sz="1300"/>
            </a:lvl1pPr>
          </a:lstStyle>
          <a:p>
            <a:fld id="{1D00F1D9-CE5E-4A4A-8794-5A92978221E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1101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0F1D9-CE5E-4A4A-8794-5A92978221E5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44127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(#)</a:t>
            </a:r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0F1D9-CE5E-4A4A-8794-5A92978221E5}" type="slidenum"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35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(#)</a:t>
            </a:r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0F1D9-CE5E-4A4A-8794-5A92978221E5}" type="slidenum"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603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6061">
              <a:defRPr/>
            </a:pPr>
            <a:fld id="{10C55312-77A6-48DD-B7FC-E443857EBF9F}" type="slidenum">
              <a:rPr lang="he-IL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pPr defTabSz="916061">
                <a:defRPr/>
              </a:pPr>
              <a:t>19</a:t>
            </a:fld>
            <a:endParaRPr lang="he-IL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29839">
              <a:defRPr/>
            </a:pPr>
            <a:r>
              <a:rPr lang="he-IL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(#)</a:t>
            </a:r>
          </a:p>
        </p:txBody>
      </p:sp>
    </p:spTree>
    <p:extLst>
      <p:ext uri="{BB962C8B-B14F-4D97-AF65-F5344CB8AC3E}">
        <p14:creationId xmlns:p14="http://schemas.microsoft.com/office/powerpoint/2010/main" val="3108096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9337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45228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220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59592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564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70632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C5A36C-0D65-4FA9-8A3E-2C216C99502A}" type="slidenum">
              <a:rPr kumimoji="0" lang="he-IL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e-IL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2" y="6180436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9411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dirty="0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fld id="{77C5A36C-0D65-4FA9-8A3E-2C216C99502A}" type="slidenum">
              <a:rPr lang="he-IL" sz="1000" smtClean="0">
                <a:latin typeface="Blender" panose="02020003050405020304" pitchFamily="18" charset="-79"/>
                <a:cs typeface="Blender" panose="02020003050405020304" pitchFamily="18" charset="-79"/>
              </a:rPr>
              <a:pPr algn="ctr"/>
              <a:t>‹#›</a:t>
            </a:fld>
            <a:endParaRPr lang="he-IL" sz="1000" dirty="0"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9" y="6169275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13" name="מלבן 12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2169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dirty="0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fld id="{77C5A36C-0D65-4FA9-8A3E-2C216C99502A}" type="slidenum">
              <a:rPr lang="he-IL" sz="1000" smtClean="0">
                <a:latin typeface="Blender" panose="02020003050405020304" pitchFamily="18" charset="-79"/>
                <a:cs typeface="Blender" panose="02020003050405020304" pitchFamily="18" charset="-79"/>
              </a:rPr>
              <a:pPr algn="ctr"/>
              <a:t>‹#›</a:t>
            </a:fld>
            <a:endParaRPr lang="he-IL" sz="1000" dirty="0"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25" name="מלבן 24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9" y="6169275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5641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press-1148108-4459506.cloudwaysapps.com/methodologie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1"/>
          <p:cNvSpPr txBox="1">
            <a:spLocks/>
          </p:cNvSpPr>
          <p:nvPr/>
        </p:nvSpPr>
        <p:spPr>
          <a:xfrm>
            <a:off x="1547664" y="980728"/>
            <a:ext cx="5688631" cy="1857449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6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דו"ח "מחצית" פרויקט:</a:t>
            </a:r>
            <a:endParaRPr lang="he-IL" sz="6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959408" y="6381328"/>
            <a:ext cx="2088232" cy="36004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>תאריך </a:t>
            </a:r>
            <a:r>
              <a:rPr lang="he-IL" sz="1100" dirty="0">
                <a:latin typeface="David" panose="020E0502060401010101" pitchFamily="34" charset="-79"/>
                <a:cs typeface="David" panose="020E0502060401010101" pitchFamily="34" charset="-79"/>
              </a:rPr>
              <a:t>עדכון </a:t>
            </a:r>
            <a:r>
              <a:rPr lang="he-IL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>אחרון: </a:t>
            </a:r>
            <a:r>
              <a:rPr lang="en-US" sz="1100" smtClean="0">
                <a:latin typeface="David" panose="020E0502060401010101" pitchFamily="34" charset="-79"/>
                <a:cs typeface="David" panose="020E0502060401010101" pitchFamily="34" charset="-79"/>
              </a:rPr>
              <a:t>01/07/2025</a:t>
            </a:r>
            <a:r>
              <a:rPr lang="en-US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en-US" sz="1100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endParaRPr lang="he-IL" sz="11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7" name="כותרת 1"/>
          <p:cNvSpPr txBox="1">
            <a:spLocks/>
          </p:cNvSpPr>
          <p:nvPr/>
        </p:nvSpPr>
        <p:spPr>
          <a:xfrm>
            <a:off x="3419872" y="4307855"/>
            <a:ext cx="208120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sz="2800" dirty="0" smtClean="0"/>
              <a:t>תאריך:</a:t>
            </a:r>
          </a:p>
        </p:txBody>
      </p:sp>
      <p:sp>
        <p:nvSpPr>
          <p:cNvPr id="9" name="כותרת 1"/>
          <p:cNvSpPr txBox="1">
            <a:spLocks/>
          </p:cNvSpPr>
          <p:nvPr/>
        </p:nvSpPr>
        <p:spPr>
          <a:xfrm>
            <a:off x="1619672" y="3352050"/>
            <a:ext cx="5818283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sz="2800" dirty="0" smtClean="0"/>
              <a:t>אבן דרך מס' 5</a:t>
            </a:r>
          </a:p>
          <a:p>
            <a:pPr>
              <a:lnSpc>
                <a:spcPct val="150000"/>
              </a:lnSpc>
            </a:pPr>
            <a:r>
              <a:rPr lang="he-IL" sz="2800" dirty="0" smtClean="0"/>
              <a:t>בניה חדשה </a:t>
            </a:r>
            <a:r>
              <a:rPr lang="en-US" sz="2800" dirty="0" smtClean="0"/>
              <a:t>New Construction) -</a:t>
            </a:r>
            <a:r>
              <a:rPr lang="he-IL" sz="2800" dirty="0" smtClean="0"/>
              <a:t>) </a:t>
            </a:r>
            <a:r>
              <a:rPr lang="en-US" sz="2800" dirty="0"/>
              <a:t>NC</a:t>
            </a:r>
            <a:endParaRPr lang="he-IL" sz="2800" dirty="0" smtClean="0"/>
          </a:p>
        </p:txBody>
      </p:sp>
    </p:spTree>
    <p:extLst>
      <p:ext uri="{BB962C8B-B14F-4D97-AF65-F5344CB8AC3E}">
        <p14:creationId xmlns:p14="http://schemas.microsoft.com/office/powerpoint/2010/main" val="415016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755576" y="66714"/>
            <a:ext cx="72281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תכנון, התקשרות לביצוע ואירועים מרכזיים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-581268" y="908720"/>
            <a:ext cx="9185716" cy="2734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lnSpc>
                <a:spcPct val="200000"/>
              </a:lnSpc>
              <a:spcAft>
                <a:spcPts val="1000"/>
              </a:spcAft>
            </a:pPr>
            <a:r>
              <a:rPr lang="he-IL" sz="2000" b="1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תכנון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-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 בשלות התכנון: בעיות/אתגרים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/הצלחות /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חידושים.</a:t>
            </a:r>
          </a:p>
          <a:p>
            <a:pPr lvl="0">
              <a:lnSpc>
                <a:spcPct val="200000"/>
              </a:lnSpc>
              <a:spcAft>
                <a:spcPts val="1000"/>
              </a:spcAft>
            </a:pPr>
            <a:r>
              <a:rPr lang="he-IL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אירועים מרכזיים/משמעותיים - 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כגון: הפסקת תכנון, החלפת מתכננים וכד'.</a:t>
            </a:r>
          </a:p>
          <a:p>
            <a:pPr lvl="0">
              <a:lnSpc>
                <a:spcPct val="200000"/>
              </a:lnSpc>
              <a:spcAft>
                <a:spcPts val="1000"/>
              </a:spcAft>
            </a:pPr>
            <a:r>
              <a:rPr lang="he-IL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התקשרות לביצוע -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תהליך עריכת המכרז ובחירת קבלן מבצע.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          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879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77771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לוח זמנים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560849" y="1052736"/>
            <a:ext cx="8504620" cy="19005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לו"ז מקורי מאושר </a:t>
            </a:r>
            <a:endParaRPr lang="en-US" sz="2000" b="1" dirty="0" smtClean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לו"ז בפועל</a:t>
            </a:r>
            <a:endParaRPr lang="en-US" sz="2000" b="1" dirty="0" smtClean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השוואה בין לו"ז מתוכנן </a:t>
            </a:r>
            <a:r>
              <a:rPr lang="he-IL" sz="2000" b="1" dirty="0" err="1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ללו"ז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בפועל </a:t>
            </a:r>
            <a:r>
              <a:rPr lang="he-IL" sz="2000" b="1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(כמפורט בטבלה להלן)</a:t>
            </a:r>
            <a:endParaRPr lang="en-US" sz="2000" b="1" dirty="0" smtClean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חריגי לו"ז משמעותיים</a:t>
            </a:r>
            <a:endParaRPr lang="en-US" sz="2000" b="1" dirty="0">
              <a:effectLst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589222" y="5517232"/>
            <a:ext cx="7992888" cy="5040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יש לפרט את השתלשלות העניינים ולציין תאריכים של אבני דרך ואירועים מרכזיים.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1120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/>
          <p:cNvSpPr txBox="1">
            <a:spLocks/>
          </p:cNvSpPr>
          <p:nvPr/>
        </p:nvSpPr>
        <p:spPr>
          <a:xfrm>
            <a:off x="105008" y="254856"/>
            <a:ext cx="8640960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הנחיות והסברים להזנת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הנתונים - לוח זמנים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דרך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5, דו"ח מחצית,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פרויקט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3030" y="4941168"/>
            <a:ext cx="7688175" cy="12464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: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</a:t>
            </a:r>
            <a:r>
              <a:rPr kumimoji="0" lang="he-IL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ישנם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פערים משמעותיים מהנדרש/מתוכנן, יש לצרף הסבר מפורט.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2.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שלביות ביצוע/ פיצול היתרים וכד' יש להזין בשורות נפרדות.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3.  אישור וועדה לתוכנית עיצוב- מהווה תנאי להקפאת התצורה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4.  (*) אם דו"ח הייזום מוצג לאחר תחילת התכנון בפועל יש להזין את העמודה הרלוונטית בטבלה (עמודה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D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  <a:endParaRPr kumimoji="0" lang="he-IL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6" name="טבלה 5"/>
          <p:cNvGraphicFramePr>
            <a:graphicFrameLocks noGrp="1"/>
          </p:cNvGraphicFramePr>
          <p:nvPr>
            <p:extLst/>
          </p:nvPr>
        </p:nvGraphicFramePr>
        <p:xfrm>
          <a:off x="115865" y="1264351"/>
          <a:ext cx="8884135" cy="3441464"/>
        </p:xfrm>
        <a:graphic>
          <a:graphicData uri="http://schemas.openxmlformats.org/drawingml/2006/table">
            <a:tbl>
              <a:tblPr rtl="1"/>
              <a:tblGrid>
                <a:gridCol w="420749">
                  <a:extLst>
                    <a:ext uri="{9D8B030D-6E8A-4147-A177-3AD203B41FA5}">
                      <a16:colId xmlns:a16="http://schemas.microsoft.com/office/drawing/2014/main" val="2013202471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3662246991"/>
                    </a:ext>
                  </a:extLst>
                </a:gridCol>
                <a:gridCol w="305718">
                  <a:extLst>
                    <a:ext uri="{9D8B030D-6E8A-4147-A177-3AD203B41FA5}">
                      <a16:colId xmlns:a16="http://schemas.microsoft.com/office/drawing/2014/main" val="2161297637"/>
                    </a:ext>
                  </a:extLst>
                </a:gridCol>
                <a:gridCol w="306679">
                  <a:extLst>
                    <a:ext uri="{9D8B030D-6E8A-4147-A177-3AD203B41FA5}">
                      <a16:colId xmlns:a16="http://schemas.microsoft.com/office/drawing/2014/main" val="2331089569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4159314603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3562583686"/>
                    </a:ext>
                  </a:extLst>
                </a:gridCol>
                <a:gridCol w="304762">
                  <a:extLst>
                    <a:ext uri="{9D8B030D-6E8A-4147-A177-3AD203B41FA5}">
                      <a16:colId xmlns:a16="http://schemas.microsoft.com/office/drawing/2014/main" val="2469111682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2680098895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136761342"/>
                    </a:ext>
                  </a:extLst>
                </a:gridCol>
                <a:gridCol w="340220">
                  <a:extLst>
                    <a:ext uri="{9D8B030D-6E8A-4147-A177-3AD203B41FA5}">
                      <a16:colId xmlns:a16="http://schemas.microsoft.com/office/drawing/2014/main" val="3849524808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3346446097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2401872784"/>
                    </a:ext>
                  </a:extLst>
                </a:gridCol>
                <a:gridCol w="357473">
                  <a:extLst>
                    <a:ext uri="{9D8B030D-6E8A-4147-A177-3AD203B41FA5}">
                      <a16:colId xmlns:a16="http://schemas.microsoft.com/office/drawing/2014/main" val="780637913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615404825"/>
                    </a:ext>
                  </a:extLst>
                </a:gridCol>
                <a:gridCol w="319768">
                  <a:extLst>
                    <a:ext uri="{9D8B030D-6E8A-4147-A177-3AD203B41FA5}">
                      <a16:colId xmlns:a16="http://schemas.microsoft.com/office/drawing/2014/main" val="4017395360"/>
                    </a:ext>
                  </a:extLst>
                </a:gridCol>
                <a:gridCol w="372123">
                  <a:extLst>
                    <a:ext uri="{9D8B030D-6E8A-4147-A177-3AD203B41FA5}">
                      <a16:colId xmlns:a16="http://schemas.microsoft.com/office/drawing/2014/main" val="3859275760"/>
                    </a:ext>
                  </a:extLst>
                </a:gridCol>
                <a:gridCol w="354167">
                  <a:extLst>
                    <a:ext uri="{9D8B030D-6E8A-4147-A177-3AD203B41FA5}">
                      <a16:colId xmlns:a16="http://schemas.microsoft.com/office/drawing/2014/main" val="3316516817"/>
                    </a:ext>
                  </a:extLst>
                </a:gridCol>
                <a:gridCol w="391079">
                  <a:extLst>
                    <a:ext uri="{9D8B030D-6E8A-4147-A177-3AD203B41FA5}">
                      <a16:colId xmlns:a16="http://schemas.microsoft.com/office/drawing/2014/main" val="1994507836"/>
                    </a:ext>
                  </a:extLst>
                </a:gridCol>
                <a:gridCol w="371128">
                  <a:extLst>
                    <a:ext uri="{9D8B030D-6E8A-4147-A177-3AD203B41FA5}">
                      <a16:colId xmlns:a16="http://schemas.microsoft.com/office/drawing/2014/main" val="294809206"/>
                    </a:ext>
                  </a:extLst>
                </a:gridCol>
                <a:gridCol w="420903">
                  <a:extLst>
                    <a:ext uri="{9D8B030D-6E8A-4147-A177-3AD203B41FA5}">
                      <a16:colId xmlns:a16="http://schemas.microsoft.com/office/drawing/2014/main" val="2230697068"/>
                    </a:ext>
                  </a:extLst>
                </a:gridCol>
                <a:gridCol w="322971">
                  <a:extLst>
                    <a:ext uri="{9D8B030D-6E8A-4147-A177-3AD203B41FA5}">
                      <a16:colId xmlns:a16="http://schemas.microsoft.com/office/drawing/2014/main" val="4020829558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194587406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581238817"/>
                    </a:ext>
                  </a:extLst>
                </a:gridCol>
                <a:gridCol w="375473">
                  <a:extLst>
                    <a:ext uri="{9D8B030D-6E8A-4147-A177-3AD203B41FA5}">
                      <a16:colId xmlns:a16="http://schemas.microsoft.com/office/drawing/2014/main" val="4153302520"/>
                    </a:ext>
                  </a:extLst>
                </a:gridCol>
                <a:gridCol w="326068">
                  <a:extLst>
                    <a:ext uri="{9D8B030D-6E8A-4147-A177-3AD203B41FA5}">
                      <a16:colId xmlns:a16="http://schemas.microsoft.com/office/drawing/2014/main" val="2741084786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ייזום ותכנון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לביצוע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739622"/>
                  </a:ext>
                </a:extLst>
              </a:tr>
              <a:tr h="64232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התנעת הפרויקט (העברת מקל)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תחילת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בחירת חלופה נבחרת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בפועל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מעודכן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גמר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קבלת היתר בניה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</a:t>
                      </a: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</a:t>
                      </a: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גמר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464587"/>
                  </a:ext>
                </a:extLst>
              </a:tr>
              <a:tr h="18247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S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T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U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W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X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Y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854918"/>
                  </a:ext>
                </a:extLst>
              </a:tr>
              <a:tr h="47011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מספר אבן הדרך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או 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096957"/>
                  </a:ext>
                </a:extLst>
              </a:tr>
              <a:tr h="734736">
                <a:tc>
                  <a:txBody>
                    <a:bodyPr/>
                    <a:lstStyle/>
                    <a:p>
                      <a:pPr algn="ctr" rtl="1"/>
                      <a:r>
                        <a:rPr lang="he-IL" sz="1100" b="1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  <a:r>
                        <a:rPr lang="he-IL" sz="1100" b="1" baseline="0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אבן הדרך</a:t>
                      </a:r>
                      <a:endParaRPr lang="he-IL" sz="1100" b="1" dirty="0"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(*)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3292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30880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53725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27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191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8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 txBox="1">
            <a:spLocks/>
          </p:cNvSpPr>
          <p:nvPr/>
        </p:nvSpPr>
        <p:spPr>
          <a:xfrm>
            <a:off x="0" y="211168"/>
            <a:ext cx="8640960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לוח זמנים (תכנון מול ביצוע) </a:t>
            </a:r>
            <a:endParaRPr kumimoji="0" lang="he-IL" sz="3200" b="1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דרך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5, דו"ח מחצית,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פרויקט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566793"/>
              </p:ext>
            </p:extLst>
          </p:nvPr>
        </p:nvGraphicFramePr>
        <p:xfrm>
          <a:off x="138152" y="1412776"/>
          <a:ext cx="8783983" cy="3487184"/>
        </p:xfrm>
        <a:graphic>
          <a:graphicData uri="http://schemas.openxmlformats.org/drawingml/2006/table">
            <a:tbl>
              <a:tblPr rtl="1"/>
              <a:tblGrid>
                <a:gridCol w="416006">
                  <a:extLst>
                    <a:ext uri="{9D8B030D-6E8A-4147-A177-3AD203B41FA5}">
                      <a16:colId xmlns:a16="http://schemas.microsoft.com/office/drawing/2014/main" val="2013202471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3662246991"/>
                    </a:ext>
                  </a:extLst>
                </a:gridCol>
                <a:gridCol w="302272">
                  <a:extLst>
                    <a:ext uri="{9D8B030D-6E8A-4147-A177-3AD203B41FA5}">
                      <a16:colId xmlns:a16="http://schemas.microsoft.com/office/drawing/2014/main" val="2161297637"/>
                    </a:ext>
                  </a:extLst>
                </a:gridCol>
                <a:gridCol w="303222">
                  <a:extLst>
                    <a:ext uri="{9D8B030D-6E8A-4147-A177-3AD203B41FA5}">
                      <a16:colId xmlns:a16="http://schemas.microsoft.com/office/drawing/2014/main" val="2331089569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4159314603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3562583686"/>
                    </a:ext>
                  </a:extLst>
                </a:gridCol>
                <a:gridCol w="301326">
                  <a:extLst>
                    <a:ext uri="{9D8B030D-6E8A-4147-A177-3AD203B41FA5}">
                      <a16:colId xmlns:a16="http://schemas.microsoft.com/office/drawing/2014/main" val="2469111682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2680098895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136761342"/>
                    </a:ext>
                  </a:extLst>
                </a:gridCol>
                <a:gridCol w="336385">
                  <a:extLst>
                    <a:ext uri="{9D8B030D-6E8A-4147-A177-3AD203B41FA5}">
                      <a16:colId xmlns:a16="http://schemas.microsoft.com/office/drawing/2014/main" val="3849524808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3346446097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2401872784"/>
                    </a:ext>
                  </a:extLst>
                </a:gridCol>
                <a:gridCol w="353443">
                  <a:extLst>
                    <a:ext uri="{9D8B030D-6E8A-4147-A177-3AD203B41FA5}">
                      <a16:colId xmlns:a16="http://schemas.microsoft.com/office/drawing/2014/main" val="780637913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615404825"/>
                    </a:ext>
                  </a:extLst>
                </a:gridCol>
                <a:gridCol w="420717">
                  <a:extLst>
                    <a:ext uri="{9D8B030D-6E8A-4147-A177-3AD203B41FA5}">
                      <a16:colId xmlns:a16="http://schemas.microsoft.com/office/drawing/2014/main" val="4017395360"/>
                    </a:ext>
                  </a:extLst>
                </a:gridCol>
                <a:gridCol w="369551">
                  <a:extLst>
                    <a:ext uri="{9D8B030D-6E8A-4147-A177-3AD203B41FA5}">
                      <a16:colId xmlns:a16="http://schemas.microsoft.com/office/drawing/2014/main" val="3859275760"/>
                    </a:ext>
                  </a:extLst>
                </a:gridCol>
                <a:gridCol w="353443">
                  <a:extLst>
                    <a:ext uri="{9D8B030D-6E8A-4147-A177-3AD203B41FA5}">
                      <a16:colId xmlns:a16="http://schemas.microsoft.com/office/drawing/2014/main" val="3316516817"/>
                    </a:ext>
                  </a:extLst>
                </a:gridCol>
                <a:gridCol w="403663">
                  <a:extLst>
                    <a:ext uri="{9D8B030D-6E8A-4147-A177-3AD203B41FA5}">
                      <a16:colId xmlns:a16="http://schemas.microsoft.com/office/drawing/2014/main" val="1994507836"/>
                    </a:ext>
                  </a:extLst>
                </a:gridCol>
                <a:gridCol w="353441">
                  <a:extLst>
                    <a:ext uri="{9D8B030D-6E8A-4147-A177-3AD203B41FA5}">
                      <a16:colId xmlns:a16="http://schemas.microsoft.com/office/drawing/2014/main" val="294809206"/>
                    </a:ext>
                  </a:extLst>
                </a:gridCol>
                <a:gridCol w="303222">
                  <a:extLst>
                    <a:ext uri="{9D8B030D-6E8A-4147-A177-3AD203B41FA5}">
                      <a16:colId xmlns:a16="http://schemas.microsoft.com/office/drawing/2014/main" val="2230697068"/>
                    </a:ext>
                  </a:extLst>
                </a:gridCol>
                <a:gridCol w="319330">
                  <a:extLst>
                    <a:ext uri="{9D8B030D-6E8A-4147-A177-3AD203B41FA5}">
                      <a16:colId xmlns:a16="http://schemas.microsoft.com/office/drawing/2014/main" val="4020829558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194587406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581238817"/>
                    </a:ext>
                  </a:extLst>
                </a:gridCol>
                <a:gridCol w="351546">
                  <a:extLst>
                    <a:ext uri="{9D8B030D-6E8A-4147-A177-3AD203B41FA5}">
                      <a16:colId xmlns:a16="http://schemas.microsoft.com/office/drawing/2014/main" val="4153302520"/>
                    </a:ext>
                  </a:extLst>
                </a:gridCol>
                <a:gridCol w="342086">
                  <a:extLst>
                    <a:ext uri="{9D8B030D-6E8A-4147-A177-3AD203B41FA5}">
                      <a16:colId xmlns:a16="http://schemas.microsoft.com/office/drawing/2014/main" val="2741084786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ייזום ותכנון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לביצוע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739622"/>
                  </a:ext>
                </a:extLst>
              </a:tr>
              <a:tr h="64232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התנעת הפרויקט (העברת מקל)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תחילת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בחירת חלופה נבחרת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בפועל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תוכנית עיצוב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מעודכן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גמר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קבלת היתר בניה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</a:t>
                      </a: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</a:t>
                      </a: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גמר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464587"/>
                  </a:ext>
                </a:extLst>
              </a:tr>
              <a:tr h="18247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S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T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U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W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X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Y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854918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מספראבן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הדרך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או 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096957"/>
                  </a:ext>
                </a:extLst>
              </a:tr>
              <a:tr h="734736">
                <a:tc>
                  <a:txBody>
                    <a:bodyPr/>
                    <a:lstStyle/>
                    <a:p>
                      <a:pPr algn="ctr" rtl="1"/>
                      <a:r>
                        <a:rPr lang="he-IL" sz="1200" b="1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  <a:r>
                        <a:rPr lang="he-IL" sz="1200" b="1" baseline="0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אבן הדרך</a:t>
                      </a:r>
                      <a:endParaRPr lang="he-IL" sz="1200" b="1" dirty="0"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(*)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3292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30880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53725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27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5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19194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44265" y="5389105"/>
            <a:ext cx="7688175" cy="12464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: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  <a:r>
              <a:rPr kumimoji="0" lang="he-IL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ישנם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פערים משמעותיים מהנדרש/מתוכנן, יש לצרף הסבר מפורט.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2.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שלביות ביצוע/ פיצול היתרים וכד' יש להזין בשורות נפרדות.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3.  אישור וועדה לתוכנית עיצוב- מהווה תנאי להקפאת התצורה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4.  (*) אם דו"ח הייזום מוצג לאחר תחילת התכנון בפועל יש להזין את העמודה הרלוונטית בטבלה (עמודה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D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  <a:endParaRPr kumimoji="0" lang="he-IL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821775" y="4930280"/>
            <a:ext cx="31566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ימולא בשלב הנוכחי: אבן דרך מספר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5 - דו"ח מחצית</a:t>
            </a:r>
            <a:endParaRPr kumimoji="0" lang="he-I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8100392" y="5009786"/>
            <a:ext cx="324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8100392" y="5263612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5421298" y="5198319"/>
            <a:ext cx="25571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מולא בשלבים קודמים: אבני דרך 2, 3 או 4</a:t>
            </a:r>
            <a:endParaRPr kumimoji="0" lang="he-I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13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42288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תקציב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-3016" y="1047324"/>
            <a:ext cx="9080684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אומדן בסוף בדיקת היתכנות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תקצוב  מאושר + תוספות מאושרות 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ניתוח תקציב בפועל (על בסיס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תוצאות מכרז קבלני) - פירוט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: 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1828800" lvl="3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ביצוע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(הפרדה בין בינוי לפיתוח, מאגר וחדר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חשמל)</a:t>
            </a:r>
          </a:p>
          <a:p>
            <a:pPr marL="1828800" lvl="3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תכנון </a:t>
            </a:r>
          </a:p>
          <a:p>
            <a:pPr marL="1828800" lvl="3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ניהול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ופיקוח </a:t>
            </a:r>
          </a:p>
          <a:p>
            <a:pPr marL="1828800" lvl="3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עלויות </a:t>
            </a:r>
            <a:r>
              <a:rPr lang="he-IL" sz="2000" b="1" dirty="0" err="1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תקורות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ועמלות </a:t>
            </a:r>
          </a:p>
          <a:p>
            <a:pPr marL="1828800" lvl="3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ניתוח בנ"מ -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בנ"מ בתחילת הפרויקט ובנ"מ </a:t>
            </a:r>
            <a:r>
              <a:rPr lang="he-IL" sz="2000" u="sng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לאחר בחירת </a:t>
            </a:r>
            <a:r>
              <a:rPr lang="he-IL" sz="2000" u="sng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קבלן</a:t>
            </a:r>
            <a:endParaRPr lang="he-IL" sz="2000" dirty="0" smtClean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1828800" lvl="3" indent="-457200">
              <a:lnSpc>
                <a:spcPct val="150000"/>
              </a:lnSpc>
              <a:buFont typeface="+mj-cs"/>
              <a:buAutoNum type="hebrew2Minus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השוואה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בין אומדן לתקצוב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בפועל</a:t>
            </a:r>
          </a:p>
          <a:p>
            <a:pPr lvl="1">
              <a:lnSpc>
                <a:spcPct val="150000"/>
              </a:lnSpc>
            </a:pPr>
            <a:r>
              <a:rPr lang="he-IL" sz="2000" b="1" dirty="0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4. חשבון סופי - ניתוח כלל עלויות הפרויקט לרבות ניצול </a:t>
            </a:r>
            <a:r>
              <a:rPr lang="he-IL" sz="2000" b="1" dirty="0" err="1" smtClean="0">
                <a:solidFill>
                  <a:schemeClr val="bg1">
                    <a:lumMod val="65000"/>
                  </a:schemeClr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הבנ"מ</a:t>
            </a:r>
            <a:endParaRPr lang="he-IL" sz="2000" b="1" dirty="0" smtClean="0">
              <a:solidFill>
                <a:schemeClr val="bg1">
                  <a:lumMod val="65000"/>
                </a:schemeClr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endParaRPr lang="he-IL" u="sng" dirty="0">
              <a:solidFill>
                <a:prstClr val="black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5364088" y="6139761"/>
            <a:ext cx="2952328" cy="5040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סעיף 4 ימולא בדו"ח אחרית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3220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-22677" y="-154896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אומדנים/תקציבים - דו"ח מחצית - פרויקט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xx</a:t>
            </a:r>
            <a:endParaRPr kumimoji="0" lang="he-IL" sz="3200" b="1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7944" y="4767282"/>
            <a:ext cx="5047076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חשוב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:                       יש למלא טבלה זו בגיליון האקסל המצורף, ניתן למצוא אותו גם באתר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ה"מיניסייט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" </a:t>
            </a:r>
          </a:p>
        </p:txBody>
      </p:sp>
      <p:graphicFrame>
        <p:nvGraphicFramePr>
          <p:cNvPr id="18" name="טבלה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173105"/>
              </p:ext>
            </p:extLst>
          </p:nvPr>
        </p:nvGraphicFramePr>
        <p:xfrm>
          <a:off x="84106" y="378828"/>
          <a:ext cx="8980222" cy="3504094"/>
        </p:xfrm>
        <a:graphic>
          <a:graphicData uri="http://schemas.openxmlformats.org/drawingml/2006/table">
            <a:tbl>
              <a:tblPr rtl="1"/>
              <a:tblGrid>
                <a:gridCol w="252139">
                  <a:extLst>
                    <a:ext uri="{9D8B030D-6E8A-4147-A177-3AD203B41FA5}">
                      <a16:colId xmlns:a16="http://schemas.microsoft.com/office/drawing/2014/main" val="427640506"/>
                    </a:ext>
                  </a:extLst>
                </a:gridCol>
                <a:gridCol w="414661">
                  <a:extLst>
                    <a:ext uri="{9D8B030D-6E8A-4147-A177-3AD203B41FA5}">
                      <a16:colId xmlns:a16="http://schemas.microsoft.com/office/drawing/2014/main" val="107869400"/>
                    </a:ext>
                  </a:extLst>
                </a:gridCol>
                <a:gridCol w="275731">
                  <a:extLst>
                    <a:ext uri="{9D8B030D-6E8A-4147-A177-3AD203B41FA5}">
                      <a16:colId xmlns:a16="http://schemas.microsoft.com/office/drawing/2014/main" val="2071674065"/>
                    </a:ext>
                  </a:extLst>
                </a:gridCol>
                <a:gridCol w="376057">
                  <a:extLst>
                    <a:ext uri="{9D8B030D-6E8A-4147-A177-3AD203B41FA5}">
                      <a16:colId xmlns:a16="http://schemas.microsoft.com/office/drawing/2014/main" val="1475020777"/>
                    </a:ext>
                  </a:extLst>
                </a:gridCol>
                <a:gridCol w="460693">
                  <a:extLst>
                    <a:ext uri="{9D8B030D-6E8A-4147-A177-3AD203B41FA5}">
                      <a16:colId xmlns:a16="http://schemas.microsoft.com/office/drawing/2014/main" val="1826870748"/>
                    </a:ext>
                  </a:extLst>
                </a:gridCol>
                <a:gridCol w="370726">
                  <a:extLst>
                    <a:ext uri="{9D8B030D-6E8A-4147-A177-3AD203B41FA5}">
                      <a16:colId xmlns:a16="http://schemas.microsoft.com/office/drawing/2014/main" val="3797085802"/>
                    </a:ext>
                  </a:extLst>
                </a:gridCol>
                <a:gridCol w="617504">
                  <a:extLst>
                    <a:ext uri="{9D8B030D-6E8A-4147-A177-3AD203B41FA5}">
                      <a16:colId xmlns:a16="http://schemas.microsoft.com/office/drawing/2014/main" val="4011175181"/>
                    </a:ext>
                  </a:extLst>
                </a:gridCol>
                <a:gridCol w="543051">
                  <a:extLst>
                    <a:ext uri="{9D8B030D-6E8A-4147-A177-3AD203B41FA5}">
                      <a16:colId xmlns:a16="http://schemas.microsoft.com/office/drawing/2014/main" val="2804448885"/>
                    </a:ext>
                  </a:extLst>
                </a:gridCol>
                <a:gridCol w="482352">
                  <a:extLst>
                    <a:ext uri="{9D8B030D-6E8A-4147-A177-3AD203B41FA5}">
                      <a16:colId xmlns:a16="http://schemas.microsoft.com/office/drawing/2014/main" val="231849878"/>
                    </a:ext>
                  </a:extLst>
                </a:gridCol>
                <a:gridCol w="464935">
                  <a:extLst>
                    <a:ext uri="{9D8B030D-6E8A-4147-A177-3AD203B41FA5}">
                      <a16:colId xmlns:a16="http://schemas.microsoft.com/office/drawing/2014/main" val="3908802131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3315165003"/>
                    </a:ext>
                  </a:extLst>
                </a:gridCol>
                <a:gridCol w="437639">
                  <a:extLst>
                    <a:ext uri="{9D8B030D-6E8A-4147-A177-3AD203B41FA5}">
                      <a16:colId xmlns:a16="http://schemas.microsoft.com/office/drawing/2014/main" val="541798397"/>
                    </a:ext>
                  </a:extLst>
                </a:gridCol>
                <a:gridCol w="417882">
                  <a:extLst>
                    <a:ext uri="{9D8B030D-6E8A-4147-A177-3AD203B41FA5}">
                      <a16:colId xmlns:a16="http://schemas.microsoft.com/office/drawing/2014/main" val="346139549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2929161463"/>
                    </a:ext>
                  </a:extLst>
                </a:gridCol>
                <a:gridCol w="451287">
                  <a:extLst>
                    <a:ext uri="{9D8B030D-6E8A-4147-A177-3AD203B41FA5}">
                      <a16:colId xmlns:a16="http://schemas.microsoft.com/office/drawing/2014/main" val="2754072334"/>
                    </a:ext>
                  </a:extLst>
                </a:gridCol>
                <a:gridCol w="492230">
                  <a:extLst>
                    <a:ext uri="{9D8B030D-6E8A-4147-A177-3AD203B41FA5}">
                      <a16:colId xmlns:a16="http://schemas.microsoft.com/office/drawing/2014/main" val="2700330928"/>
                    </a:ext>
                  </a:extLst>
                </a:gridCol>
                <a:gridCol w="560470">
                  <a:extLst>
                    <a:ext uri="{9D8B030D-6E8A-4147-A177-3AD203B41FA5}">
                      <a16:colId xmlns:a16="http://schemas.microsoft.com/office/drawing/2014/main" val="695063692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332106366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2839316280"/>
                    </a:ext>
                  </a:extLst>
                </a:gridCol>
                <a:gridCol w="312057">
                  <a:extLst>
                    <a:ext uri="{9D8B030D-6E8A-4147-A177-3AD203B41FA5}">
                      <a16:colId xmlns:a16="http://schemas.microsoft.com/office/drawing/2014/main" val="284107921"/>
                    </a:ext>
                  </a:extLst>
                </a:gridCol>
              </a:tblGrid>
              <a:tr h="154398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8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ראשוני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לפרויקט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מאושר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אחרון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יתרה / פער בין תקציב מאושר להזמנות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 עלויות על בסיס הזמנות/חשבונות סופיים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ניתוח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פרויקטלי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487472"/>
                  </a:ext>
                </a:extLst>
              </a:tr>
              <a:tr h="41687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ביצוע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ופיקוח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והיטלים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(עמלת חברה עירונית)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כוללת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אומדן ראשוני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מקורי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(עדכני)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בעת תוצאות מכרז קבלני / יתרת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בחשבון סופי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572814"/>
                  </a:ext>
                </a:extLst>
              </a:tr>
              <a:tr h="16983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619904"/>
                  </a:ext>
                </a:extLst>
              </a:tr>
              <a:tr h="347394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נוסחאות 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תקציב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E=N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בינוי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פיתוח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 H+G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הזמנות/חשבונות סופיים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=B-B/(1+B13)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=C-C/(1+P13)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=D-D/(1+Q13)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205122"/>
                  </a:ext>
                </a:extLst>
              </a:tr>
              <a:tr h="902891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ההזמנות/חשבונות הסופיים (%) מתוך התקציב המאושר האחרון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חלקי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מתקציב מאושר 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 עמודה 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במקרה שאין עדכון תקציב)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מאומדן</a:t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ראשוני להקמה - קרי, מסך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מתקציב מאושר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הפער שבין סך ההתקשרויות לבין תקציב מאושר אחרון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036127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  <a:endParaRPr lang="he-IL" sz="105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תאריך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8125629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</a:t>
                      </a:r>
                      <a:r>
                        <a:rPr lang="he-IL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באש"ח</a:t>
                      </a:r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444406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1073766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36000" algn="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כפי שנלקח באומדן 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הראשוני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(B14</a:t>
                      </a:r>
                      <a:r>
                        <a:rPr lang="en-US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ובתקציב              מאושר 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(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C14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09569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115616" y="5153000"/>
            <a:ext cx="703461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כתום) עמודה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B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אמדן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ראשוני לפרויקט - ממנו נגזר האומדן הראשוני (עמודה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O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כחול) עמודה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C/D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תקצוב הפרויקט מקורי/מעודכן אחרון - ממנו נגזר יתר/פער תקציבי של ההזמנות עד כה (עמודה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P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שחור) עמודה 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E </a:t>
            </a: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סך ההזמנות עד כה  - פירוט עלויות בפועל הנגזרות מסך ההזמנות עד כה (עמודות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G-N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3184758" y="5627539"/>
            <a:ext cx="11371596" cy="11849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המחירים כוללים מע"מ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במידה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שישנם פערים משמעותיים מהנדרש/מתוכנן, יש לצרף הסבר מפורט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לטבלה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זו יש להיעזר באומדן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לדוגמא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המצורף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כנספח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ברירת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המחדל לאחוז </a:t>
            </a:r>
            <a:r>
              <a:rPr kumimoji="0" lang="he-IL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הב.נ.מ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באומדן הראשוני כפי שנלקחה בחשבון הינה 15%. במידה והאחוז שונה, יש לעדכן את תא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B14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על מנת שהנוסחאות יעודכנו בהתאם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אגרות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והיטלים - אגרות מים וביוב, פיצוי נופי, רשות העתיקות, רשות המים, </a:t>
            </a:r>
            <a:r>
              <a:rPr kumimoji="0" lang="he-IL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כב"א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, חברת חשמל, מכון בקרה וכד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'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תקציב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מאושר מעודכן - בדו"ח מחצית יש לעדכן על פי תאריך תחילת עבודות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98680" y="4911452"/>
            <a:ext cx="945320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מקרא צבעים:</a:t>
            </a:r>
            <a:endParaRPr kumimoji="0" lang="he-IL" sz="9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18707" y="5566269"/>
            <a:ext cx="1228212" cy="3039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 והסברים:</a:t>
            </a:r>
            <a:endParaRPr kumimoji="0" lang="he-IL" sz="9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7809872" y="5063417"/>
            <a:ext cx="252000" cy="10800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84220" y="4922097"/>
            <a:ext cx="3039104" cy="3039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אין צורך למלא/להזין - מחושב אוטומטית לפי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נוסחא</a:t>
            </a:r>
            <a:endParaRPr kumimoji="0" lang="he-IL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2" name="טבלה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066288"/>
              </p:ext>
            </p:extLst>
          </p:nvPr>
        </p:nvGraphicFramePr>
        <p:xfrm>
          <a:off x="84101" y="3892768"/>
          <a:ext cx="8980227" cy="939261"/>
        </p:xfrm>
        <a:graphic>
          <a:graphicData uri="http://schemas.openxmlformats.org/drawingml/2006/table">
            <a:tbl>
              <a:tblPr rtl="1"/>
              <a:tblGrid>
                <a:gridCol w="256818">
                  <a:extLst>
                    <a:ext uri="{9D8B030D-6E8A-4147-A177-3AD203B41FA5}">
                      <a16:colId xmlns:a16="http://schemas.microsoft.com/office/drawing/2014/main" val="1100421924"/>
                    </a:ext>
                  </a:extLst>
                </a:gridCol>
                <a:gridCol w="420476">
                  <a:extLst>
                    <a:ext uri="{9D8B030D-6E8A-4147-A177-3AD203B41FA5}">
                      <a16:colId xmlns:a16="http://schemas.microsoft.com/office/drawing/2014/main" val="161913290"/>
                    </a:ext>
                  </a:extLst>
                </a:gridCol>
                <a:gridCol w="275732">
                  <a:extLst>
                    <a:ext uri="{9D8B030D-6E8A-4147-A177-3AD203B41FA5}">
                      <a16:colId xmlns:a16="http://schemas.microsoft.com/office/drawing/2014/main" val="1686767952"/>
                    </a:ext>
                  </a:extLst>
                </a:gridCol>
                <a:gridCol w="372807">
                  <a:extLst>
                    <a:ext uri="{9D8B030D-6E8A-4147-A177-3AD203B41FA5}">
                      <a16:colId xmlns:a16="http://schemas.microsoft.com/office/drawing/2014/main" val="2347241334"/>
                    </a:ext>
                  </a:extLst>
                </a:gridCol>
                <a:gridCol w="444252">
                  <a:extLst>
                    <a:ext uri="{9D8B030D-6E8A-4147-A177-3AD203B41FA5}">
                      <a16:colId xmlns:a16="http://schemas.microsoft.com/office/drawing/2014/main" val="1032351990"/>
                    </a:ext>
                  </a:extLst>
                </a:gridCol>
                <a:gridCol w="387102">
                  <a:extLst>
                    <a:ext uri="{9D8B030D-6E8A-4147-A177-3AD203B41FA5}">
                      <a16:colId xmlns:a16="http://schemas.microsoft.com/office/drawing/2014/main" val="2324971951"/>
                    </a:ext>
                  </a:extLst>
                </a:gridCol>
                <a:gridCol w="605036">
                  <a:extLst>
                    <a:ext uri="{9D8B030D-6E8A-4147-A177-3AD203B41FA5}">
                      <a16:colId xmlns:a16="http://schemas.microsoft.com/office/drawing/2014/main" val="1953594685"/>
                    </a:ext>
                  </a:extLst>
                </a:gridCol>
                <a:gridCol w="543694">
                  <a:extLst>
                    <a:ext uri="{9D8B030D-6E8A-4147-A177-3AD203B41FA5}">
                      <a16:colId xmlns:a16="http://schemas.microsoft.com/office/drawing/2014/main" val="475412483"/>
                    </a:ext>
                  </a:extLst>
                </a:gridCol>
                <a:gridCol w="505594">
                  <a:extLst>
                    <a:ext uri="{9D8B030D-6E8A-4147-A177-3AD203B41FA5}">
                      <a16:colId xmlns:a16="http://schemas.microsoft.com/office/drawing/2014/main" val="1748693760"/>
                    </a:ext>
                  </a:extLst>
                </a:gridCol>
                <a:gridCol w="467494">
                  <a:extLst>
                    <a:ext uri="{9D8B030D-6E8A-4147-A177-3AD203B41FA5}">
                      <a16:colId xmlns:a16="http://schemas.microsoft.com/office/drawing/2014/main" val="3833207159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3935448553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1127708194"/>
                    </a:ext>
                  </a:extLst>
                </a:gridCol>
                <a:gridCol w="425202">
                  <a:extLst>
                    <a:ext uri="{9D8B030D-6E8A-4147-A177-3AD203B41FA5}">
                      <a16:colId xmlns:a16="http://schemas.microsoft.com/office/drawing/2014/main" val="3569361304"/>
                    </a:ext>
                  </a:extLst>
                </a:gridCol>
                <a:gridCol w="444252">
                  <a:extLst>
                    <a:ext uri="{9D8B030D-6E8A-4147-A177-3AD203B41FA5}">
                      <a16:colId xmlns:a16="http://schemas.microsoft.com/office/drawing/2014/main" val="1430876641"/>
                    </a:ext>
                  </a:extLst>
                </a:gridCol>
                <a:gridCol w="467494">
                  <a:extLst>
                    <a:ext uri="{9D8B030D-6E8A-4147-A177-3AD203B41FA5}">
                      <a16:colId xmlns:a16="http://schemas.microsoft.com/office/drawing/2014/main" val="3740092155"/>
                    </a:ext>
                  </a:extLst>
                </a:gridCol>
                <a:gridCol w="482352">
                  <a:extLst>
                    <a:ext uri="{9D8B030D-6E8A-4147-A177-3AD203B41FA5}">
                      <a16:colId xmlns:a16="http://schemas.microsoft.com/office/drawing/2014/main" val="835078471"/>
                    </a:ext>
                  </a:extLst>
                </a:gridCol>
                <a:gridCol w="566936">
                  <a:extLst>
                    <a:ext uri="{9D8B030D-6E8A-4147-A177-3AD203B41FA5}">
                      <a16:colId xmlns:a16="http://schemas.microsoft.com/office/drawing/2014/main" val="856716896"/>
                    </a:ext>
                  </a:extLst>
                </a:gridCol>
                <a:gridCol w="585986">
                  <a:extLst>
                    <a:ext uri="{9D8B030D-6E8A-4147-A177-3AD203B41FA5}">
                      <a16:colId xmlns:a16="http://schemas.microsoft.com/office/drawing/2014/main" val="704515937"/>
                    </a:ext>
                  </a:extLst>
                </a:gridCol>
                <a:gridCol w="566936">
                  <a:extLst>
                    <a:ext uri="{9D8B030D-6E8A-4147-A177-3AD203B41FA5}">
                      <a16:colId xmlns:a16="http://schemas.microsoft.com/office/drawing/2014/main" val="3273411329"/>
                    </a:ext>
                  </a:extLst>
                </a:gridCol>
                <a:gridCol w="311660">
                  <a:extLst>
                    <a:ext uri="{9D8B030D-6E8A-4147-A177-3AD203B41FA5}">
                      <a16:colId xmlns:a16="http://schemas.microsoft.com/office/drawing/2014/main" val="2423929723"/>
                    </a:ext>
                  </a:extLst>
                </a:gridCol>
              </a:tblGrid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תאריך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1820595"/>
                  </a:ext>
                </a:extLst>
              </a:tr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סכום (</a:t>
                      </a:r>
                      <a:r>
                        <a:rPr lang="he-IL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באש"ח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551137"/>
                  </a:ext>
                </a:extLst>
              </a:tr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  <a:endParaRPr lang="he-IL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  <a:endParaRPr lang="he-IL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#DIV/0!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978398"/>
                  </a:ext>
                </a:extLst>
              </a:tr>
              <a:tr h="18370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(%)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אחוז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כפי שנלקח באומדן הראשוני (</a:t>
                      </a:r>
                      <a:r>
                        <a:rPr lang="en-US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B14)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31" marR="2931" marT="293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9497324"/>
                  </a:ext>
                </a:extLst>
              </a:tr>
            </a:tbl>
          </a:graphicData>
        </a:graphic>
      </p:graphicFrame>
      <p:sp>
        <p:nvSpPr>
          <p:cNvPr id="15" name="TextBox 14">
            <a:hlinkClick r:id="rId3"/>
          </p:cNvPr>
          <p:cNvSpPr txBox="1"/>
          <p:nvPr/>
        </p:nvSpPr>
        <p:spPr>
          <a:xfrm>
            <a:off x="3000983" y="4816918"/>
            <a:ext cx="1281120" cy="2616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Blender"/>
                <a:ea typeface="+mn-ea"/>
                <a:cs typeface="Blender"/>
              </a:rPr>
              <a:t>קישור ל-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Blender"/>
                <a:ea typeface="+mn-ea"/>
                <a:cs typeface="Blender"/>
              </a:rPr>
              <a:t>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Blender"/>
                <a:ea typeface="+mn-ea"/>
                <a:cs typeface="Blender"/>
              </a:rPr>
              <a:t>MiniSite</a:t>
            </a: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Blender"/>
              <a:ea typeface="+mn-ea"/>
              <a:cs typeface="Blend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8538" y="3131676"/>
            <a:ext cx="47667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נתונים למילוי </a:t>
            </a:r>
            <a:r>
              <a:rPr kumimoji="0" lang="he-IL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בשלב נוכחי </a:t>
            </a: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- אבן דרך מספר 5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86994" y="2932355"/>
            <a:ext cx="8980227" cy="942281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מלבן 4"/>
          <p:cNvSpPr/>
          <p:nvPr/>
        </p:nvSpPr>
        <p:spPr>
          <a:xfrm>
            <a:off x="98591" y="3872335"/>
            <a:ext cx="8289833" cy="939262"/>
          </a:xfrm>
          <a:prstGeom prst="rect">
            <a:avLst/>
          </a:prstGeom>
          <a:solidFill>
            <a:schemeClr val="bg1">
              <a:lumMod val="65000"/>
              <a:alpha val="52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6" name="TextBox 15"/>
          <p:cNvSpPr txBox="1"/>
          <p:nvPr/>
        </p:nvSpPr>
        <p:spPr>
          <a:xfrm>
            <a:off x="2128538" y="4025651"/>
            <a:ext cx="476676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ימולא באבן הדרך הבאה - אבן דרך מספר 6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8820472" y="3861048"/>
            <a:ext cx="243856" cy="950548"/>
          </a:xfrm>
          <a:prstGeom prst="rect">
            <a:avLst/>
          </a:prstGeom>
          <a:solidFill>
            <a:schemeClr val="bg1">
              <a:lumMod val="65000"/>
              <a:alpha val="54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מלבן 7"/>
          <p:cNvSpPr/>
          <p:nvPr/>
        </p:nvSpPr>
        <p:spPr>
          <a:xfrm>
            <a:off x="8388424" y="3874637"/>
            <a:ext cx="432048" cy="95739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708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-34355" y="90256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אומדנים/תקציבים - דו"ח מחצית</a:t>
            </a:r>
          </a:p>
          <a:p>
            <a:pPr marL="0" marR="0" lvl="0" indent="0" algn="ctr" defTabSz="914400" rtl="1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פרויקט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- דוגמא מספרית</a:t>
            </a:r>
          </a:p>
        </p:txBody>
      </p:sp>
      <p:graphicFrame>
        <p:nvGraphicFramePr>
          <p:cNvPr id="2" name="טבלה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509378"/>
              </p:ext>
            </p:extLst>
          </p:nvPr>
        </p:nvGraphicFramePr>
        <p:xfrm>
          <a:off x="95250" y="801354"/>
          <a:ext cx="8980227" cy="3610774"/>
        </p:xfrm>
        <a:graphic>
          <a:graphicData uri="http://schemas.openxmlformats.org/drawingml/2006/table">
            <a:tbl>
              <a:tblPr rtl="1"/>
              <a:tblGrid>
                <a:gridCol w="283318">
                  <a:extLst>
                    <a:ext uri="{9D8B030D-6E8A-4147-A177-3AD203B41FA5}">
                      <a16:colId xmlns:a16="http://schemas.microsoft.com/office/drawing/2014/main" val="427640506"/>
                    </a:ext>
                  </a:extLst>
                </a:gridCol>
                <a:gridCol w="239976">
                  <a:extLst>
                    <a:ext uri="{9D8B030D-6E8A-4147-A177-3AD203B41FA5}">
                      <a16:colId xmlns:a16="http://schemas.microsoft.com/office/drawing/2014/main" val="107869400"/>
                    </a:ext>
                  </a:extLst>
                </a:gridCol>
                <a:gridCol w="378643">
                  <a:extLst>
                    <a:ext uri="{9D8B030D-6E8A-4147-A177-3AD203B41FA5}">
                      <a16:colId xmlns:a16="http://schemas.microsoft.com/office/drawing/2014/main" val="2071674065"/>
                    </a:ext>
                  </a:extLst>
                </a:gridCol>
                <a:gridCol w="416652">
                  <a:extLst>
                    <a:ext uri="{9D8B030D-6E8A-4147-A177-3AD203B41FA5}">
                      <a16:colId xmlns:a16="http://schemas.microsoft.com/office/drawing/2014/main" val="1475020777"/>
                    </a:ext>
                  </a:extLst>
                </a:gridCol>
                <a:gridCol w="460693">
                  <a:extLst>
                    <a:ext uri="{9D8B030D-6E8A-4147-A177-3AD203B41FA5}">
                      <a16:colId xmlns:a16="http://schemas.microsoft.com/office/drawing/2014/main" val="1826870748"/>
                    </a:ext>
                  </a:extLst>
                </a:gridCol>
                <a:gridCol w="496000">
                  <a:extLst>
                    <a:ext uri="{9D8B030D-6E8A-4147-A177-3AD203B41FA5}">
                      <a16:colId xmlns:a16="http://schemas.microsoft.com/office/drawing/2014/main" val="3797085802"/>
                    </a:ext>
                  </a:extLst>
                </a:gridCol>
                <a:gridCol w="492230">
                  <a:extLst>
                    <a:ext uri="{9D8B030D-6E8A-4147-A177-3AD203B41FA5}">
                      <a16:colId xmlns:a16="http://schemas.microsoft.com/office/drawing/2014/main" val="4011175181"/>
                    </a:ext>
                  </a:extLst>
                </a:gridCol>
                <a:gridCol w="543052">
                  <a:extLst>
                    <a:ext uri="{9D8B030D-6E8A-4147-A177-3AD203B41FA5}">
                      <a16:colId xmlns:a16="http://schemas.microsoft.com/office/drawing/2014/main" val="2804448885"/>
                    </a:ext>
                  </a:extLst>
                </a:gridCol>
                <a:gridCol w="482352">
                  <a:extLst>
                    <a:ext uri="{9D8B030D-6E8A-4147-A177-3AD203B41FA5}">
                      <a16:colId xmlns:a16="http://schemas.microsoft.com/office/drawing/2014/main" val="231849878"/>
                    </a:ext>
                  </a:extLst>
                </a:gridCol>
                <a:gridCol w="464936">
                  <a:extLst>
                    <a:ext uri="{9D8B030D-6E8A-4147-A177-3AD203B41FA5}">
                      <a16:colId xmlns:a16="http://schemas.microsoft.com/office/drawing/2014/main" val="3908802131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3315165003"/>
                    </a:ext>
                  </a:extLst>
                </a:gridCol>
                <a:gridCol w="437640">
                  <a:extLst>
                    <a:ext uri="{9D8B030D-6E8A-4147-A177-3AD203B41FA5}">
                      <a16:colId xmlns:a16="http://schemas.microsoft.com/office/drawing/2014/main" val="541798397"/>
                    </a:ext>
                  </a:extLst>
                </a:gridCol>
                <a:gridCol w="417882">
                  <a:extLst>
                    <a:ext uri="{9D8B030D-6E8A-4147-A177-3AD203B41FA5}">
                      <a16:colId xmlns:a16="http://schemas.microsoft.com/office/drawing/2014/main" val="346139549"/>
                    </a:ext>
                  </a:extLst>
                </a:gridCol>
                <a:gridCol w="441408">
                  <a:extLst>
                    <a:ext uri="{9D8B030D-6E8A-4147-A177-3AD203B41FA5}">
                      <a16:colId xmlns:a16="http://schemas.microsoft.com/office/drawing/2014/main" val="2929161463"/>
                    </a:ext>
                  </a:extLst>
                </a:gridCol>
                <a:gridCol w="451288">
                  <a:extLst>
                    <a:ext uri="{9D8B030D-6E8A-4147-A177-3AD203B41FA5}">
                      <a16:colId xmlns:a16="http://schemas.microsoft.com/office/drawing/2014/main" val="2754072334"/>
                    </a:ext>
                  </a:extLst>
                </a:gridCol>
                <a:gridCol w="492230">
                  <a:extLst>
                    <a:ext uri="{9D8B030D-6E8A-4147-A177-3AD203B41FA5}">
                      <a16:colId xmlns:a16="http://schemas.microsoft.com/office/drawing/2014/main" val="2700330928"/>
                    </a:ext>
                  </a:extLst>
                </a:gridCol>
                <a:gridCol w="560470">
                  <a:extLst>
                    <a:ext uri="{9D8B030D-6E8A-4147-A177-3AD203B41FA5}">
                      <a16:colId xmlns:a16="http://schemas.microsoft.com/office/drawing/2014/main" val="695063692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332106366"/>
                    </a:ext>
                  </a:extLst>
                </a:gridCol>
                <a:gridCol w="583996">
                  <a:extLst>
                    <a:ext uri="{9D8B030D-6E8A-4147-A177-3AD203B41FA5}">
                      <a16:colId xmlns:a16="http://schemas.microsoft.com/office/drawing/2014/main" val="2839316280"/>
                    </a:ext>
                  </a:extLst>
                </a:gridCol>
                <a:gridCol w="312057">
                  <a:extLst>
                    <a:ext uri="{9D8B030D-6E8A-4147-A177-3AD203B41FA5}">
                      <a16:colId xmlns:a16="http://schemas.microsoft.com/office/drawing/2014/main" val="284107921"/>
                    </a:ext>
                  </a:extLst>
                </a:gridCol>
              </a:tblGrid>
              <a:tr h="154398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ראשוני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לפרויקט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מאושר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אחרון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יתרה / פער בין תקציב מאושר להזמנות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עד כה 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 עלויות על בסיס הזמנות/חשבונות סופיים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ניתוח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פרויקטלי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487472"/>
                  </a:ext>
                </a:extLst>
              </a:tr>
              <a:tr h="41687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ביצוע (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</a:t>
                      </a:r>
                      <a:endParaRPr lang="he-IL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ופיקוח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</a:t>
                      </a:r>
                      <a:endParaRPr lang="he-IL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והיטלים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(עמלת חברה עירונית)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</a:t>
                      </a: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כוללת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אומדן ראשוני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תקציב מאושר מקורי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(עדכני) </a:t>
                      </a:r>
                      <a:b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בעת תוצאות מכרז קבלני / יתרת </a:t>
                      </a:r>
                      <a:r>
                        <a:rPr lang="he-IL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ב.נ.מ</a:t>
                      </a:r>
                      <a:r>
                        <a:rPr lang="he-I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בחשבון סופי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572814"/>
                  </a:ext>
                </a:extLst>
              </a:tr>
              <a:tr h="16983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AA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619904"/>
                  </a:ext>
                </a:extLst>
              </a:tr>
              <a:tr h="347394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נוסחאות 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תקציב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E=N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=D-E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</a:p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בינוי 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הזמנות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סופיים - עבודות פיתוח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 H+G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 הזמנות/חשבונות סופיים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I-M</a:t>
                      </a:r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avid" panose="020E0502060401010101" pitchFamily="34" charset="-79"/>
                        </a:rPr>
                        <a:t>∑</a:t>
                      </a:r>
                      <a:endParaRPr lang="en-US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=B-B/(1+B13)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=C-C/(1+P13)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=D-D/(1+Q13)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205122"/>
                  </a:ext>
                </a:extLst>
              </a:tr>
              <a:tr h="729528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סך ההזמנות/חשבונות הסופיים (%) מתוך התקציב המאושר האחרון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חלקי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66CC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מתקציב מאושר </a:t>
                      </a:r>
                      <a:b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 </a:t>
                      </a:r>
                      <a:r>
                        <a:rPr lang="he-IL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או עמודה  </a:t>
                      </a:r>
                      <a:r>
                        <a:rPr lang="en-US" sz="700" b="1" i="0" u="none" strike="noStrike" dirty="0" smtClean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 </a:t>
                      </a:r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במקרה שאין עדכון תקציב)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מסך הזמנות/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חשבונות סופיים </a:t>
                      </a:r>
                      <a:b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 מאומדן</a:t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ראשוני להקמה - קרי, מסך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מתקציב מאושר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הפער שבין סך ההתקשרויות לבין תקציב מאושר אחרון להקמה - קרי, סך העלויות בניכוי </a:t>
                      </a:r>
                      <a:r>
                        <a:rPr lang="he-IL" sz="7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b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(עמודה </a:t>
                      </a:r>
                      <a:r>
                        <a:rPr lang="en-US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  <a:r>
                        <a:rPr lang="he-IL" sz="7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0070C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036127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תאריך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01/05/2022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01/06/2022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01/11/2023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125629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סכום (</a:t>
                      </a:r>
                      <a:r>
                        <a:rPr lang="he-IL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אש"ח</a:t>
                      </a:r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43,000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44,600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45,500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42,918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2,582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30,332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4,388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34,720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3,952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1,782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700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1,764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42,918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5,609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5,817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2,582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באש"ח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444406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94.33%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6.02%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70.67%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10.22%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80.90%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9.21%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4.15%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1.63%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4.11%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100.0%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70C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6.02%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מחירים באחוזים (%)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1073766"/>
                  </a:ext>
                </a:extLst>
              </a:tr>
              <a:tr h="20560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(%)</a:t>
                      </a:r>
                      <a:endParaRPr lang="he-IL" sz="7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0066CC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15.00%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36000" algn="r" rtl="1" fontAlgn="ctr"/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 </a:t>
                      </a:r>
                      <a:r>
                        <a:rPr lang="he-IL" sz="700" b="1" i="0" u="none" strike="noStrike" dirty="0" err="1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הב.נ.מ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. כפי שנלקח באומדן 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הראשוני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(B14</a:t>
                      </a:r>
                      <a:r>
                        <a:rPr lang="en-US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 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ובתקציב              מאושר </a:t>
                      </a:r>
                      <a:r>
                        <a:rPr lang="he-IL" sz="700" b="1" i="0" u="none" strike="noStrike" dirty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מקורי (</a:t>
                      </a:r>
                      <a:r>
                        <a:rPr lang="en-US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C14</a:t>
                      </a:r>
                      <a:r>
                        <a:rPr lang="he-IL" sz="700" b="1" i="0" u="none" strike="noStrike" dirty="0" smtClean="0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  <a:endParaRPr lang="en-US" sz="700" b="1" i="0" u="none" strike="noStrike" dirty="0">
                        <a:solidFill>
                          <a:srgbClr val="548235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1" i="0" u="none" strike="noStrike">
                          <a:solidFill>
                            <a:srgbClr val="548235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49" marR="2949" marT="29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09569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99592" y="4548553"/>
            <a:ext cx="7034616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</a:t>
            </a:r>
            <a:r>
              <a:rPr kumimoji="0" lang="he-IL" sz="1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% (צבע </a:t>
            </a: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כתום</a:t>
            </a:r>
            <a:r>
              <a:rPr kumimoji="0" lang="he-IL" sz="1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 </a:t>
            </a: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עמודה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B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</a:t>
            </a:r>
            <a:r>
              <a:rPr kumimoji="0" lang="he-IL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אמדן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ראשוני לפרויקט - ממנו נגזר האומדן הראשוני (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עמודה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O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כחול) עמודה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C/D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תקצוב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הפרויקט מקורי/מעודכן אחרון - ממנו נגזר יתר/פער תקציבי של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ההזמנות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עד כה (עמודה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P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100% (צבע שחור) עמודה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E </a:t>
            </a: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= סך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ההזמנות עד כה  - פירוט עלויות בפועל הנגזרות מסך ההזמנות עד כה (עמודות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G-N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3420888" y="5212140"/>
            <a:ext cx="11371596" cy="17100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המחירים כוללים מע"מ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במידה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שישנם פערים משמעותיים מהנדרש/מתוכנן, יש לצרף הסבר מפורט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לטבלה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זו יש להיעזר באומדן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לדוגמא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המצורף 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כנספח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ברירת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המחדל לאחוז </a:t>
            </a:r>
            <a:r>
              <a:rPr kumimoji="0" lang="he-IL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הב.נ.מ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באומדן הראשוני כפי שנלקחה בחשבון הינה 15%. במידה והאחוז שונה, יש לעדכן את תא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B14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על מנת שהנוסחאות יעודכנו בהתאם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אגרות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והיטלים - אגרות מים וביוב, פיצוי נופי, רשות העתיקות, רשות המים, </a:t>
            </a:r>
            <a:r>
              <a:rPr kumimoji="0" lang="he-IL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כב"א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, חברת חשמל, מכון בקרה וכד</a:t>
            </a: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'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he-IL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תקציב </a:t>
            </a:r>
            <a:r>
              <a:rPr kumimoji="0" lang="he-I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מאושר מעודכן - בדו"ח מחצית יש לעדכן על פי תאריך תחילת עבודות</a:t>
            </a:r>
          </a:p>
          <a:p>
            <a:pPr marL="228600" marR="0" lvl="0" indent="-2286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endParaRPr kumimoji="0" lang="he-IL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5158" y="4355129"/>
            <a:ext cx="1228212" cy="34624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מקרא צבעים:</a:t>
            </a:r>
            <a:endParaRPr kumimoji="0" lang="he-IL" sz="11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21443" y="5176821"/>
            <a:ext cx="1228212" cy="34624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 והסברים:</a:t>
            </a:r>
            <a:endParaRPr kumimoji="0" lang="he-IL" sz="11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7587544" y="4507053"/>
            <a:ext cx="252000" cy="10800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endParaRPr lang="he-IL" sz="1100"/>
          </a:p>
        </p:txBody>
      </p:sp>
      <p:sp>
        <p:nvSpPr>
          <p:cNvPr id="13" name="TextBox 12"/>
          <p:cNvSpPr txBox="1"/>
          <p:nvPr/>
        </p:nvSpPr>
        <p:spPr>
          <a:xfrm>
            <a:off x="4499992" y="4365733"/>
            <a:ext cx="3039104" cy="3347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אין צורך למלא/להזין</a:t>
            </a:r>
            <a:r>
              <a:rPr kumimoji="0" lang="he-IL" sz="105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- מחושב אוטומטית לפי </a:t>
            </a:r>
            <a:r>
              <a:rPr kumimoji="0" lang="he-IL" sz="1050" b="0" i="0" u="none" strike="noStrike" kern="1200" cap="none" spc="0" normalizeH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נוסחא</a:t>
            </a:r>
            <a:endParaRPr kumimoji="0" lang="he-IL" sz="105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055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81215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ניהול סיכונים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1058635"/>
            <a:ext cx="9080684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ניהול הסיכונים יבוצע בהתאם למתודולוגיה לניהול פרויקטים</a:t>
            </a: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הנדסיים בינוי ותשתית.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he-IL" sz="2000" b="1" baseline="0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בדו"ח</a:t>
            </a: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המחצית יש לעדכן את טבלת ניהול הסיכונים כפי שהוצגה </a:t>
            </a:r>
            <a:r>
              <a:rPr lang="he-IL" sz="2000" b="1" dirty="0" err="1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בדוחו"ת</a:t>
            </a: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קודמים.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יש למפות ולנתח את הסיכונים נכון למועד עליית הקבלן לקרקע, לבטל סיכונים לא רלוונטיים ולהעריך מחדש את הסיכונים הקיימים או סיכונים חדשים.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יש להציג את המשמעויות הנגזרות מהסיכונים ולהציג דרכי פתרון מוצעות.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נדגיש, כי קיים קשר בין טבלת ניהול הסיכונים לבין סוגיות שמועלות להחלטת הממונה העירוני.</a:t>
            </a:r>
            <a:endParaRPr kumimoji="0" lang="he-IL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1597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72764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אזורי סיכון גנריים בפרויקטים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2"/>
          <a:srcRect l="25592" t="7660" r="5000" b="10233"/>
          <a:stretch/>
        </p:blipFill>
        <p:spPr>
          <a:xfrm>
            <a:off x="911703" y="1268413"/>
            <a:ext cx="7616664" cy="5068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56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1"/>
          <p:cNvSpPr txBox="1">
            <a:spLocks/>
          </p:cNvSpPr>
          <p:nvPr/>
        </p:nvSpPr>
        <p:spPr>
          <a:xfrm>
            <a:off x="2123728" y="90182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ניהול סיכונים - דוגמא</a:t>
            </a:r>
            <a:endParaRPr kumimoji="0" lang="he-IL" sz="3200" b="1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7" name="טבלה 6"/>
          <p:cNvGraphicFramePr>
            <a:graphicFrameLocks noGrp="1"/>
          </p:cNvGraphicFramePr>
          <p:nvPr>
            <p:extLst/>
          </p:nvPr>
        </p:nvGraphicFramePr>
        <p:xfrm>
          <a:off x="2730852" y="3789040"/>
          <a:ext cx="1390107" cy="1139370"/>
        </p:xfrm>
        <a:graphic>
          <a:graphicData uri="http://schemas.openxmlformats.org/drawingml/2006/table">
            <a:tbl>
              <a:tblPr rtl="1"/>
              <a:tblGrid>
                <a:gridCol w="296557">
                  <a:extLst>
                    <a:ext uri="{9D8B030D-6E8A-4147-A177-3AD203B41FA5}">
                      <a16:colId xmlns:a16="http://schemas.microsoft.com/office/drawing/2014/main" val="2330413633"/>
                    </a:ext>
                  </a:extLst>
                </a:gridCol>
                <a:gridCol w="1093550">
                  <a:extLst>
                    <a:ext uri="{9D8B030D-6E8A-4147-A177-3AD203B41FA5}">
                      <a16:colId xmlns:a16="http://schemas.microsoft.com/office/drawing/2014/main" val="45922270"/>
                    </a:ext>
                  </a:extLst>
                </a:gridCol>
              </a:tblGrid>
              <a:tr h="189895">
                <a:tc gridSpan="2"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סבירות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97291"/>
                  </a:ext>
                </a:extLst>
              </a:tr>
              <a:tr h="18989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סבירות מאוד נמוכה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347649"/>
                  </a:ext>
                </a:extLst>
              </a:tr>
              <a:tr h="18989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יכול לקרות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4564698"/>
                  </a:ext>
                </a:extLst>
              </a:tr>
              <a:tr h="18989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סביר שיקרה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6220724"/>
                  </a:ext>
                </a:extLst>
              </a:tr>
              <a:tr h="18989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די וודאי שיקרה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418191"/>
                  </a:ext>
                </a:extLst>
              </a:tr>
              <a:tr h="18989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כמעט בטוח שיקרה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4713499"/>
                  </a:ext>
                </a:extLst>
              </a:tr>
            </a:tbl>
          </a:graphicData>
        </a:graphic>
      </p:graphicFrame>
      <p:graphicFrame>
        <p:nvGraphicFramePr>
          <p:cNvPr id="8" name="טבלה 7"/>
          <p:cNvGraphicFramePr>
            <a:graphicFrameLocks noGrp="1"/>
          </p:cNvGraphicFramePr>
          <p:nvPr>
            <p:extLst/>
          </p:nvPr>
        </p:nvGraphicFramePr>
        <p:xfrm>
          <a:off x="1412573" y="3789040"/>
          <a:ext cx="1081467" cy="1139372"/>
        </p:xfrm>
        <a:graphic>
          <a:graphicData uri="http://schemas.openxmlformats.org/drawingml/2006/table">
            <a:tbl>
              <a:tblPr rtl="1"/>
              <a:tblGrid>
                <a:gridCol w="250669">
                  <a:extLst>
                    <a:ext uri="{9D8B030D-6E8A-4147-A177-3AD203B41FA5}">
                      <a16:colId xmlns:a16="http://schemas.microsoft.com/office/drawing/2014/main" val="1785563074"/>
                    </a:ext>
                  </a:extLst>
                </a:gridCol>
                <a:gridCol w="830798">
                  <a:extLst>
                    <a:ext uri="{9D8B030D-6E8A-4147-A177-3AD203B41FA5}">
                      <a16:colId xmlns:a16="http://schemas.microsoft.com/office/drawing/2014/main" val="2045893588"/>
                    </a:ext>
                  </a:extLst>
                </a:gridCol>
              </a:tblGrid>
              <a:tr h="175932">
                <a:tc gridSpan="2"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השפעה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788241"/>
                  </a:ext>
                </a:extLst>
              </a:tr>
              <a:tr h="192688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מינורית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2187699"/>
                  </a:ext>
                </a:extLst>
              </a:tr>
              <a:tr h="192688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קלה, נזק הפיך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9940715"/>
                  </a:ext>
                </a:extLst>
              </a:tr>
              <a:tr h="192688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נזק שיורי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450905"/>
                  </a:ext>
                </a:extLst>
              </a:tr>
              <a:tr h="192688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שיבוש בתהליך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9945152"/>
                  </a:ext>
                </a:extLst>
              </a:tr>
              <a:tr h="192688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הפסקת תהליך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6500684"/>
                  </a:ext>
                </a:extLst>
              </a:tr>
            </a:tbl>
          </a:graphicData>
        </a:graphic>
      </p:graphicFrame>
      <p:graphicFrame>
        <p:nvGraphicFramePr>
          <p:cNvPr id="9" name="טבלה 8"/>
          <p:cNvGraphicFramePr>
            <a:graphicFrameLocks noGrp="1"/>
          </p:cNvGraphicFramePr>
          <p:nvPr>
            <p:extLst/>
          </p:nvPr>
        </p:nvGraphicFramePr>
        <p:xfrm>
          <a:off x="323528" y="3789040"/>
          <a:ext cx="996250" cy="1132320"/>
        </p:xfrm>
        <a:graphic>
          <a:graphicData uri="http://schemas.openxmlformats.org/drawingml/2006/table">
            <a:tbl>
              <a:tblPr rtl="1"/>
              <a:tblGrid>
                <a:gridCol w="212533">
                  <a:extLst>
                    <a:ext uri="{9D8B030D-6E8A-4147-A177-3AD203B41FA5}">
                      <a16:colId xmlns:a16="http://schemas.microsoft.com/office/drawing/2014/main" val="3080519069"/>
                    </a:ext>
                  </a:extLst>
                </a:gridCol>
                <a:gridCol w="783717">
                  <a:extLst>
                    <a:ext uri="{9D8B030D-6E8A-4147-A177-3AD203B41FA5}">
                      <a16:colId xmlns:a16="http://schemas.microsoft.com/office/drawing/2014/main" val="2800072497"/>
                    </a:ext>
                  </a:extLst>
                </a:gridCol>
              </a:tblGrid>
              <a:tr h="188720">
                <a:tc gridSpan="2"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דרך פעולה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979383"/>
                  </a:ext>
                </a:extLst>
              </a:tr>
              <a:tr h="188720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הסלמה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9854952"/>
                  </a:ext>
                </a:extLst>
              </a:tr>
              <a:tr h="188720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העברה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8219564"/>
                  </a:ext>
                </a:extLst>
              </a:tr>
              <a:tr h="188720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מניעה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5364636"/>
                  </a:ext>
                </a:extLst>
              </a:tr>
              <a:tr h="188720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קבלה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679940"/>
                  </a:ext>
                </a:extLst>
              </a:tr>
              <a:tr h="188720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b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rtl="1" fontAlgn="b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5487659"/>
                  </a:ext>
                </a:extLst>
              </a:tr>
            </a:tbl>
          </a:graphicData>
        </a:graphic>
      </p:graphicFrame>
      <p:pic>
        <p:nvPicPr>
          <p:cNvPr id="12" name="תמונה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850" t="34546" r="29273" b="42999"/>
          <a:stretch/>
        </p:blipFill>
        <p:spPr>
          <a:xfrm>
            <a:off x="1691681" y="5088801"/>
            <a:ext cx="2433597" cy="1287459"/>
          </a:xfrm>
          <a:prstGeom prst="rect">
            <a:avLst/>
          </a:prstGeom>
        </p:spPr>
      </p:pic>
      <p:graphicFrame>
        <p:nvGraphicFramePr>
          <p:cNvPr id="14" name="טבלה 13"/>
          <p:cNvGraphicFramePr>
            <a:graphicFrameLocks noGrp="1"/>
          </p:cNvGraphicFramePr>
          <p:nvPr>
            <p:extLst/>
          </p:nvPr>
        </p:nvGraphicFramePr>
        <p:xfrm>
          <a:off x="466094" y="5122296"/>
          <a:ext cx="1081571" cy="1132315"/>
        </p:xfrm>
        <a:graphic>
          <a:graphicData uri="http://schemas.openxmlformats.org/drawingml/2006/table">
            <a:tbl>
              <a:tblPr rtl="1"/>
              <a:tblGrid>
                <a:gridCol w="1081571">
                  <a:extLst>
                    <a:ext uri="{9D8B030D-6E8A-4147-A177-3AD203B41FA5}">
                      <a16:colId xmlns:a16="http://schemas.microsoft.com/office/drawing/2014/main" val="2800072497"/>
                    </a:ext>
                  </a:extLst>
                </a:gridCol>
              </a:tblGrid>
              <a:tr h="22646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רמת הסיכון</a:t>
                      </a:r>
                      <a:endParaRPr lang="he-IL" sz="1200" b="1" i="0" u="none" strike="noStrike" dirty="0">
                        <a:solidFill>
                          <a:schemeClr val="bg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979383"/>
                  </a:ext>
                </a:extLst>
              </a:tr>
              <a:tr h="22646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 קיים  0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9854952"/>
                  </a:ext>
                </a:extLst>
              </a:tr>
              <a:tr h="22646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נמוך       1-4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219564"/>
                  </a:ext>
                </a:extLst>
              </a:tr>
              <a:tr h="22646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בינוני    </a:t>
                      </a:r>
                      <a:r>
                        <a:rPr lang="he-IL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5-10 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364636"/>
                  </a:ext>
                </a:extLst>
              </a:tr>
              <a:tr h="22646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r" rtl="1" fontAlgn="b"/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גבוה</a:t>
                      </a:r>
                      <a:r>
                        <a:rPr lang="he-IL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    11-25</a:t>
                      </a:r>
                      <a:endParaRPr lang="he-IL" sz="12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67994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08664" y="4921423"/>
            <a:ext cx="112723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שיטות טיפול:</a:t>
            </a:r>
            <a:endParaRPr kumimoji="0" lang="he-I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19" name="טבלה 18"/>
          <p:cNvGraphicFramePr>
            <a:graphicFrameLocks noGrp="1"/>
          </p:cNvGraphicFramePr>
          <p:nvPr>
            <p:extLst/>
          </p:nvPr>
        </p:nvGraphicFramePr>
        <p:xfrm>
          <a:off x="4322261" y="3795366"/>
          <a:ext cx="4570219" cy="1109775"/>
        </p:xfrm>
        <a:graphic>
          <a:graphicData uri="http://schemas.openxmlformats.org/drawingml/2006/table">
            <a:tbl>
              <a:tblPr rtl="1" firstRow="1" firstCol="1" bandRow="1"/>
              <a:tblGrid>
                <a:gridCol w="391937">
                  <a:extLst>
                    <a:ext uri="{9D8B030D-6E8A-4147-A177-3AD203B41FA5}">
                      <a16:colId xmlns:a16="http://schemas.microsoft.com/office/drawing/2014/main" val="1910492071"/>
                    </a:ext>
                  </a:extLst>
                </a:gridCol>
                <a:gridCol w="4178282">
                  <a:extLst>
                    <a:ext uri="{9D8B030D-6E8A-4147-A177-3AD203B41FA5}">
                      <a16:colId xmlns:a16="http://schemas.microsoft.com/office/drawing/2014/main" val="1591260807"/>
                    </a:ext>
                  </a:extLst>
                </a:gridCol>
              </a:tblGrid>
              <a:tr h="60839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דירוג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תיאור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981963"/>
                  </a:ext>
                </a:extLst>
              </a:tr>
              <a:tr h="18690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1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סיכוי קלוש שיתרחש, מופיע (אולי) אחת (1) מתוך עשרה (10) פרויקטים </a:t>
                      </a:r>
                      <a:r>
                        <a:rPr lang="he-IL" sz="1000" dirty="0" smtClean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(~10</a:t>
                      </a: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%)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9810627"/>
                  </a:ext>
                </a:extLst>
              </a:tr>
              <a:tr h="18690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2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קרה כבר מספר פעמים בעבר, 2-3 מתוך עשרה (10) פרויקטים (~25%)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8592501"/>
                  </a:ext>
                </a:extLst>
              </a:tr>
              <a:tr h="18690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3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בדרך-כלל קורה בפרויקטים, 50:50 (~50%)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9869514"/>
                  </a:ext>
                </a:extLst>
              </a:tr>
              <a:tr h="18690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4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סיכוי גבוה להתרחשות, מתרחש מספר רב של פעמים (~75%)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9240561"/>
                  </a:ext>
                </a:extLst>
              </a:tr>
              <a:tr h="186903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5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קורה והרבה, מרבית הסיכויים שיתרחש גם בפרויקט הזה (~90%)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8549235"/>
                  </a:ext>
                </a:extLst>
              </a:tr>
            </a:tbl>
          </a:graphicData>
        </a:graphic>
      </p:graphicFrame>
      <p:graphicFrame>
        <p:nvGraphicFramePr>
          <p:cNvPr id="20" name="טבלה 19"/>
          <p:cNvGraphicFramePr>
            <a:graphicFrameLocks noGrp="1"/>
          </p:cNvGraphicFramePr>
          <p:nvPr>
            <p:extLst/>
          </p:nvPr>
        </p:nvGraphicFramePr>
        <p:xfrm>
          <a:off x="4322260" y="5226622"/>
          <a:ext cx="4570219" cy="1051560"/>
        </p:xfrm>
        <a:graphic>
          <a:graphicData uri="http://schemas.openxmlformats.org/drawingml/2006/table">
            <a:tbl>
              <a:tblPr rtl="1" firstRow="1" firstCol="1" bandRow="1"/>
              <a:tblGrid>
                <a:gridCol w="410986">
                  <a:extLst>
                    <a:ext uri="{9D8B030D-6E8A-4147-A177-3AD203B41FA5}">
                      <a16:colId xmlns:a16="http://schemas.microsoft.com/office/drawing/2014/main" val="265654967"/>
                    </a:ext>
                  </a:extLst>
                </a:gridCol>
                <a:gridCol w="547886">
                  <a:extLst>
                    <a:ext uri="{9D8B030D-6E8A-4147-A177-3AD203B41FA5}">
                      <a16:colId xmlns:a16="http://schemas.microsoft.com/office/drawing/2014/main" val="2766328312"/>
                    </a:ext>
                  </a:extLst>
                </a:gridCol>
                <a:gridCol w="907554">
                  <a:extLst>
                    <a:ext uri="{9D8B030D-6E8A-4147-A177-3AD203B41FA5}">
                      <a16:colId xmlns:a16="http://schemas.microsoft.com/office/drawing/2014/main" val="3864444731"/>
                    </a:ext>
                  </a:extLst>
                </a:gridCol>
                <a:gridCol w="818333">
                  <a:extLst>
                    <a:ext uri="{9D8B030D-6E8A-4147-A177-3AD203B41FA5}">
                      <a16:colId xmlns:a16="http://schemas.microsoft.com/office/drawing/2014/main" val="1454044386"/>
                    </a:ext>
                  </a:extLst>
                </a:gridCol>
                <a:gridCol w="1885460">
                  <a:extLst>
                    <a:ext uri="{9D8B030D-6E8A-4147-A177-3AD203B41FA5}">
                      <a16:colId xmlns:a16="http://schemas.microsoft.com/office/drawing/2014/main" val="4212513511"/>
                    </a:ext>
                  </a:extLst>
                </a:gridCol>
              </a:tblGrid>
              <a:tr h="33929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Guttman Miryam" panose="02010301010101010101" pitchFamily="2" charset="-79"/>
                        </a:rPr>
                        <a:t> 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תיאור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תקציב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rgbClr val="FFFFFF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לוח זמנים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b="1" dirty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תכולה</a:t>
                      </a:r>
                      <a:endParaRPr lang="en-US" sz="800" dirty="0">
                        <a:solidFill>
                          <a:schemeClr val="bg1"/>
                        </a:solidFill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599340"/>
                  </a:ext>
                </a:extLst>
              </a:tr>
              <a:tr h="173797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1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קל מאד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התייקרות זניחה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גלישה זניחה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שינויים זניחים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353843"/>
                  </a:ext>
                </a:extLst>
              </a:tr>
              <a:tr h="173797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2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קל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קטנה מ-5%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קטנה מ-5%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שינויים שאינם פוגעים בתפקוד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758965"/>
                  </a:ext>
                </a:extLst>
              </a:tr>
              <a:tr h="173797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3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בינוני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10%-5%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10%-5%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פגיעה בתפקוד ובהגדרות הפרוגרמה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8322512"/>
                  </a:ext>
                </a:extLst>
              </a:tr>
              <a:tr h="173797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4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גבוה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20%-10%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20%-10%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שינוי משמעותי ביחס להגדרות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0448581"/>
                  </a:ext>
                </a:extLst>
              </a:tr>
              <a:tr h="173797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en-US" sz="1000" b="1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5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חמור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גדולה מ-20%</a:t>
                      </a:r>
                      <a:endParaRPr lang="en-US" sz="80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גדולה מ-20%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43600" algn="r"/>
                        </a:tabLst>
                      </a:pPr>
                      <a:r>
                        <a:rPr lang="he-IL" sz="1000" dirty="0">
                          <a:effectLst/>
                          <a:latin typeface="David" panose="020E0502060401010101" pitchFamily="34" charset="-79"/>
                          <a:ea typeface="Calibri" panose="020F0502020204030204" pitchFamily="34" charset="0"/>
                          <a:cs typeface="David" panose="020E0502060401010101" pitchFamily="34" charset="-79"/>
                        </a:rPr>
                        <a:t>שינויים משמעותיים מאד</a:t>
                      </a:r>
                      <a:endParaRPr lang="en-US" sz="800" dirty="0">
                        <a:effectLst/>
                        <a:latin typeface="David" panose="020E0502060401010101" pitchFamily="34" charset="-79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0256593"/>
                  </a:ext>
                </a:extLst>
              </a:tr>
            </a:tbl>
          </a:graphicData>
        </a:graphic>
      </p:graphicFrame>
      <p:sp>
        <p:nvSpPr>
          <p:cNvPr id="21" name="מלבן 20"/>
          <p:cNvSpPr/>
          <p:nvPr/>
        </p:nvSpPr>
        <p:spPr>
          <a:xfrm>
            <a:off x="6300107" y="3487577"/>
            <a:ext cx="744114" cy="314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5943600" algn="r"/>
              </a:tabLst>
              <a:defRPr/>
            </a:pPr>
            <a:r>
              <a:rPr kumimoji="0" lang="he-IL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Calibri" panose="020F0502020204030204" pitchFamily="34" charset="0"/>
                <a:cs typeface="David" panose="020E0502060401010101" pitchFamily="34" charset="-79"/>
              </a:rPr>
              <a:t>סבירויות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Calibri" panose="020F0502020204030204" pitchFamily="34" charset="0"/>
              <a:cs typeface="David" panose="020E0502060401010101" pitchFamily="34" charset="-79"/>
            </a:endParaRPr>
          </a:p>
        </p:txBody>
      </p:sp>
      <p:sp>
        <p:nvSpPr>
          <p:cNvPr id="22" name="מלבן 21"/>
          <p:cNvSpPr/>
          <p:nvPr/>
        </p:nvSpPr>
        <p:spPr>
          <a:xfrm>
            <a:off x="5386522" y="4942607"/>
            <a:ext cx="244169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Calibri" panose="020F0502020204030204" pitchFamily="34" charset="0"/>
                <a:cs typeface="David" panose="020E0502060401010101" pitchFamily="34" charset="-79"/>
              </a:rPr>
              <a:t>עוצמת הנזק </a:t>
            </a:r>
            <a:r>
              <a:rPr kumimoji="0" lang="he-IL" sz="13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Calibri" panose="020F0502020204030204" pitchFamily="34" charset="0"/>
                <a:cs typeface="David" panose="020E0502060401010101" pitchFamily="34" charset="-79"/>
              </a:rPr>
              <a:t>- </a:t>
            </a:r>
            <a:r>
              <a:rPr kumimoji="0" lang="he-IL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Calibri" panose="020F0502020204030204" pitchFamily="34" charset="0"/>
                <a:cs typeface="David" panose="020E0502060401010101" pitchFamily="34" charset="-79"/>
              </a:rPr>
              <a:t>נדרש להגדרה כמותית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15" name="טבלה 14"/>
          <p:cNvGraphicFramePr>
            <a:graphicFrameLocks noGrp="1"/>
          </p:cNvGraphicFramePr>
          <p:nvPr>
            <p:extLst/>
          </p:nvPr>
        </p:nvGraphicFramePr>
        <p:xfrm>
          <a:off x="239937" y="789285"/>
          <a:ext cx="8691457" cy="2630004"/>
        </p:xfrm>
        <a:graphic>
          <a:graphicData uri="http://schemas.openxmlformats.org/drawingml/2006/table">
            <a:tbl>
              <a:tblPr rtl="1"/>
              <a:tblGrid>
                <a:gridCol w="393697">
                  <a:extLst>
                    <a:ext uri="{9D8B030D-6E8A-4147-A177-3AD203B41FA5}">
                      <a16:colId xmlns:a16="http://schemas.microsoft.com/office/drawing/2014/main" val="2632817183"/>
                    </a:ext>
                  </a:extLst>
                </a:gridCol>
                <a:gridCol w="1811181">
                  <a:extLst>
                    <a:ext uri="{9D8B030D-6E8A-4147-A177-3AD203B41FA5}">
                      <a16:colId xmlns:a16="http://schemas.microsoft.com/office/drawing/2014/main" val="4124143016"/>
                    </a:ext>
                  </a:extLst>
                </a:gridCol>
                <a:gridCol w="503832">
                  <a:extLst>
                    <a:ext uri="{9D8B030D-6E8A-4147-A177-3AD203B41FA5}">
                      <a16:colId xmlns:a16="http://schemas.microsoft.com/office/drawing/2014/main" val="3140857555"/>
                    </a:ext>
                  </a:extLst>
                </a:gridCol>
                <a:gridCol w="438783">
                  <a:extLst>
                    <a:ext uri="{9D8B030D-6E8A-4147-A177-3AD203B41FA5}">
                      <a16:colId xmlns:a16="http://schemas.microsoft.com/office/drawing/2014/main" val="1562884905"/>
                    </a:ext>
                  </a:extLst>
                </a:gridCol>
                <a:gridCol w="547886">
                  <a:extLst>
                    <a:ext uri="{9D8B030D-6E8A-4147-A177-3AD203B41FA5}">
                      <a16:colId xmlns:a16="http://schemas.microsoft.com/office/drawing/2014/main" val="471814371"/>
                    </a:ext>
                  </a:extLst>
                </a:gridCol>
                <a:gridCol w="605036">
                  <a:extLst>
                    <a:ext uri="{9D8B030D-6E8A-4147-A177-3AD203B41FA5}">
                      <a16:colId xmlns:a16="http://schemas.microsoft.com/office/drawing/2014/main" val="199770693"/>
                    </a:ext>
                  </a:extLst>
                </a:gridCol>
                <a:gridCol w="2410539">
                  <a:extLst>
                    <a:ext uri="{9D8B030D-6E8A-4147-A177-3AD203B41FA5}">
                      <a16:colId xmlns:a16="http://schemas.microsoft.com/office/drawing/2014/main" val="4052701804"/>
                    </a:ext>
                  </a:extLst>
                </a:gridCol>
                <a:gridCol w="1031732">
                  <a:extLst>
                    <a:ext uri="{9D8B030D-6E8A-4147-A177-3AD203B41FA5}">
                      <a16:colId xmlns:a16="http://schemas.microsoft.com/office/drawing/2014/main" val="3057247668"/>
                    </a:ext>
                  </a:extLst>
                </a:gridCol>
                <a:gridCol w="948771">
                  <a:extLst>
                    <a:ext uri="{9D8B030D-6E8A-4147-A177-3AD203B41FA5}">
                      <a16:colId xmlns:a16="http://schemas.microsoft.com/office/drawing/2014/main" val="2260797824"/>
                    </a:ext>
                  </a:extLst>
                </a:gridCol>
              </a:tblGrid>
              <a:tr h="203340">
                <a:tc gridSpan="9"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טבלת ניהול סיכונים</a:t>
                      </a:r>
                    </a:p>
                  </a:txBody>
                  <a:tcPr marL="6337" marR="6337" marT="633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187425"/>
                  </a:ext>
                </a:extLst>
              </a:tr>
              <a:tr h="407394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</a:t>
                      </a:r>
                    </a:p>
                  </a:txBody>
                  <a:tcPr marL="6337" marR="6337" marT="633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תאור</a:t>
                      </a:r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הסיכון       </a:t>
                      </a:r>
                      <a:endParaRPr lang="he-IL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יש לנסות להגיע לסיבת השורש)</a:t>
                      </a:r>
                      <a:endParaRPr lang="he-IL" sz="1100" b="1" i="0" u="none" strike="noStrike" dirty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סבירות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השפעה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רמת סיכון משוקלל</a:t>
                      </a:r>
                      <a:endParaRPr lang="he-IL" sz="1100" b="1" i="0" u="none" strike="noStrike" dirty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דרך</a:t>
                      </a:r>
                    </a:p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פעולה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תאור</a:t>
                      </a:r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הטיפול בסיכון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סיכון </a:t>
                      </a:r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שיורי </a:t>
                      </a:r>
                      <a:endParaRPr lang="he-IL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t"/>
                      <a:r>
                        <a:rPr lang="he-IL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הסיכון </a:t>
                      </a:r>
                      <a:r>
                        <a:rPr lang="he-IL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שנותר לאחר הפעלת פעולות הפחתה)</a:t>
                      </a:r>
                      <a:endParaRPr lang="he-IL" sz="1100" b="1" i="0" u="none" strike="noStrike" dirty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לטיפול עד תאריך 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DD.MM.YY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616654"/>
                  </a:ext>
                </a:extLst>
              </a:tr>
              <a:tr h="174552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מועדי חשמול-טרם</a:t>
                      </a:r>
                      <a:r>
                        <a:rPr lang="he-I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התקבל אישור לביצוע חדר החשמל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מול 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חח"י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 קבלת סיוע עירוני 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ממינהל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בת"ש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מיידי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9092939"/>
                  </a:ext>
                </a:extLst>
              </a:tr>
              <a:tr h="181534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התייקרויות וחוסר בחומרי גלם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הזמנה 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מיידית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של חומרי</a:t>
                      </a:r>
                      <a:r>
                        <a:rPr lang="he-I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גלם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3442366"/>
                  </a:ext>
                </a:extLst>
              </a:tr>
              <a:tr h="181534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1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ריבוי עצים לשימור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הגנה והפעלת אגרונום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מתמשך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5027318"/>
                  </a:ext>
                </a:extLst>
              </a:tr>
              <a:tr h="127503">
                <a:tc>
                  <a:txBody>
                    <a:bodyPr/>
                    <a:lstStyle/>
                    <a:p>
                      <a:pPr algn="ctr" rtl="0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r" rtl="1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קידוחים וחפירות במהלך החורף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הפעלת משאבות/קידוחים</a:t>
                      </a:r>
                      <a:r>
                        <a:rPr lang="he-I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לאחר אירועי גשם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1339088"/>
                  </a:ext>
                </a:extLst>
              </a:tr>
              <a:tr h="127503">
                <a:tc>
                  <a:txBody>
                    <a:bodyPr/>
                    <a:lstStyle/>
                    <a:p>
                      <a:pPr algn="ctr" rtl="0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r" rtl="1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עבודה בצמידות לפרויקט אחר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ביצוע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5417457"/>
                  </a:ext>
                </a:extLst>
              </a:tr>
              <a:tr h="181534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בעיית גישה לאתר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תנועתי ותכנון אלמנטים שיבוצעו באתר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מיידי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0389545"/>
                  </a:ext>
                </a:extLst>
              </a:tr>
              <a:tr h="158105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בצ"מ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0 -</a:t>
                      </a:r>
                      <a:r>
                        <a:rPr lang="he-I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דרישת</a:t>
                      </a:r>
                      <a:r>
                        <a:rPr lang="he-I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תקציב נוספת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שיתוף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ייבדק בסיום השלד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6172613"/>
                  </a:ext>
                </a:extLst>
              </a:tr>
              <a:tr h="181534"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000" algn="r" rtl="1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העתקת תחנת אוטובוס ומרכזיית מאור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1" fontAlgn="b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שיכוך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וקבלת סיוע עירוני </a:t>
                      </a:r>
                      <a:r>
                        <a:rPr lang="he-IL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ממינהל</a:t>
                      </a:r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בת"ש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  <a:endParaRPr lang="he-IL" sz="11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7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2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9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6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8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8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34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11" algn="r" defTabSz="514352" rtl="1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he-I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6337" marR="6337" marT="63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6430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9053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x6562812\Desktop\לוגו עירייה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8" y="6196889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כותרת 1"/>
          <p:cNvSpPr txBox="1">
            <a:spLocks/>
          </p:cNvSpPr>
          <p:nvPr/>
        </p:nvSpPr>
        <p:spPr>
          <a:xfrm>
            <a:off x="2123728" y="81796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הקדמה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597809" y="1033480"/>
            <a:ext cx="8504620" cy="32855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>
              <a:lnSpc>
                <a:spcPct val="150000"/>
              </a:lnSpc>
            </a:pPr>
            <a:r>
              <a:rPr lang="he-IL" sz="2000" dirty="0" smtClean="0">
                <a:effectLst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באבן דרך </a:t>
            </a:r>
            <a:r>
              <a:rPr lang="he-IL" sz="2000" b="1" dirty="0" smtClean="0">
                <a:effectLst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מס' 5</a:t>
            </a:r>
            <a:r>
              <a:rPr lang="he-IL" sz="2000" dirty="0" smtClean="0">
                <a:effectLst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מוגש </a:t>
            </a:r>
            <a:r>
              <a:rPr lang="he-IL" sz="2000" b="1" dirty="0" smtClean="0">
                <a:effectLst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דו"ח "מחצית" </a:t>
            </a:r>
            <a:r>
              <a:rPr lang="he-IL" sz="2000" dirty="0" smtClean="0">
                <a:effectLst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המהווה נדבך נוסף וחלק בלתי נפרד מדו"ח</a:t>
            </a:r>
            <a:r>
              <a:rPr lang="he-IL" sz="2000" b="1" dirty="0" smtClean="0">
                <a:effectLst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"אחרית"</a:t>
            </a:r>
            <a:r>
              <a:rPr lang="he-IL" sz="2000" dirty="0" smtClean="0">
                <a:effectLst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</a:t>
            </a:r>
            <a:r>
              <a:rPr lang="he-IL" sz="2000" b="1" dirty="0" smtClean="0">
                <a:effectLst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</a:p>
          <a:p>
            <a:pPr lvl="1">
              <a:lnSpc>
                <a:spcPct val="150000"/>
              </a:lnSpc>
            </a:pPr>
            <a:r>
              <a:rPr lang="he-IL" sz="2000" dirty="0" smtClean="0">
                <a:effectLst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הדו"ח יכלול את תקופת הזמן החל מהתנעת הפרויקט ועד בחירת קבלן זוכה.</a:t>
            </a:r>
          </a:p>
          <a:p>
            <a:pPr lvl="1">
              <a:lnSpc>
                <a:spcPct val="150000"/>
              </a:lnSpc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מטרת הדו"ח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- להוות נקודת עצירה לבחינת סטטוס הפרויקט הן מבחינת עמידה </a:t>
            </a:r>
            <a:r>
              <a:rPr lang="he-IL" sz="2000" dirty="0" err="1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בלו"ז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, בשלות התכנון, ניהול הסיכונים ועמידה בתקציב.</a:t>
            </a:r>
          </a:p>
          <a:p>
            <a:pPr lvl="1">
              <a:lnSpc>
                <a:spcPct val="150000"/>
              </a:lnSpc>
            </a:pP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נדגיש, כי עיתוי דו"ח המחצית מהווה נקודת זמן בה ניתן להפיק לקחים מהתכנון, להשפיע על הפרויקט ובמידת הצורך לקבל החלטות שיבטיחו את הצלחת הפרויקט.</a:t>
            </a:r>
            <a:endParaRPr lang="en-US" sz="2000" dirty="0">
              <a:effectLst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387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53333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לקחים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76429" y="1052736"/>
            <a:ext cx="8504620" cy="19005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נא לציין לפחות </a:t>
            </a:r>
            <a:r>
              <a:rPr lang="he-IL" sz="2000" b="1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5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לקחים </a:t>
            </a:r>
            <a:r>
              <a:rPr lang="he-IL" sz="2000" b="1" u="sng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לשימור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ו 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- </a:t>
            </a:r>
            <a:r>
              <a:rPr lang="he-IL" sz="2000" b="1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5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לקחים</a:t>
            </a:r>
            <a:r>
              <a:rPr lang="he-IL" sz="2000" b="1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b="1" u="sng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לשיפור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b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(מומלץ להתייחס למכלול 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נושאים: תכנון/תהליך ההתקשרות/תהליכי 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רישוי ובקרה, ממשקים עם גורמים בתוך העיריה ומחוצה לה ועוד</a:t>
            </a:r>
            <a:r>
              <a:rPr lang="he-IL" sz="2000" dirty="0" smtClean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).</a:t>
            </a:r>
            <a: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lang="he-IL" sz="2000" dirty="0"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</a:br>
            <a:endParaRPr lang="he-IL" sz="2000" u="sng" dirty="0">
              <a:solidFill>
                <a:prstClr val="black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4411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 txBox="1">
            <a:spLocks/>
          </p:cNvSpPr>
          <p:nvPr/>
        </p:nvSpPr>
        <p:spPr>
          <a:xfrm>
            <a:off x="1619672" y="44624"/>
            <a:ext cx="578797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סיכום - המלצות וסוגיות להחלטה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0253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1013778" y="212328"/>
            <a:ext cx="1592609" cy="1848520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מלבן 33"/>
          <p:cNvSpPr/>
          <p:nvPr/>
        </p:nvSpPr>
        <p:spPr>
          <a:xfrm>
            <a:off x="690819" y="838667"/>
            <a:ext cx="3038729" cy="1266575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3" name="קבוצה 12"/>
          <p:cNvGrpSpPr/>
          <p:nvPr/>
        </p:nvGrpSpPr>
        <p:grpSpPr>
          <a:xfrm>
            <a:off x="2775960" y="1060855"/>
            <a:ext cx="3304047" cy="5610057"/>
            <a:chOff x="5037730" y="974443"/>
            <a:chExt cx="3304047" cy="5610057"/>
          </a:xfrm>
        </p:grpSpPr>
        <p:grpSp>
          <p:nvGrpSpPr>
            <p:cNvPr id="4" name="קבוצה 3"/>
            <p:cNvGrpSpPr/>
            <p:nvPr/>
          </p:nvGrpSpPr>
          <p:grpSpPr>
            <a:xfrm>
              <a:off x="5037730" y="974443"/>
              <a:ext cx="3286441" cy="5610057"/>
              <a:chOff x="3014267" y="965691"/>
              <a:chExt cx="3286441" cy="5610057"/>
            </a:xfrm>
          </p:grpSpPr>
          <p:grpSp>
            <p:nvGrpSpPr>
              <p:cNvPr id="3" name="קבוצה 2"/>
              <p:cNvGrpSpPr/>
              <p:nvPr/>
            </p:nvGrpSpPr>
            <p:grpSpPr>
              <a:xfrm>
                <a:off x="3014267" y="965691"/>
                <a:ext cx="3286441" cy="5610057"/>
                <a:chOff x="3076552" y="1044732"/>
                <a:chExt cx="3286441" cy="5610057"/>
              </a:xfrm>
            </p:grpSpPr>
            <p:grpSp>
              <p:nvGrpSpPr>
                <p:cNvPr id="7" name="קבוצה 6"/>
                <p:cNvGrpSpPr/>
                <p:nvPr/>
              </p:nvGrpSpPr>
              <p:grpSpPr>
                <a:xfrm>
                  <a:off x="3076552" y="1044732"/>
                  <a:ext cx="3286441" cy="5610057"/>
                  <a:chOff x="4860032" y="1620673"/>
                  <a:chExt cx="3286441" cy="4970111"/>
                </a:xfrm>
              </p:grpSpPr>
              <p:sp>
                <p:nvSpPr>
                  <p:cNvPr id="8" name="צורה חופשית 7"/>
                  <p:cNvSpPr/>
                  <p:nvPr/>
                </p:nvSpPr>
                <p:spPr>
                  <a:xfrm>
                    <a:off x="4944028" y="2071651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" name="צורה חופשית 8"/>
                  <p:cNvSpPr/>
                  <p:nvPr/>
                </p:nvSpPr>
                <p:spPr>
                  <a:xfrm>
                    <a:off x="4907224" y="5712654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" name="צורה חופשית 9"/>
                  <p:cNvSpPr/>
                  <p:nvPr/>
                </p:nvSpPr>
                <p:spPr>
                  <a:xfrm>
                    <a:off x="4907765" y="3493442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" name="צורה חופשית 10"/>
                  <p:cNvSpPr/>
                  <p:nvPr/>
                </p:nvSpPr>
                <p:spPr>
                  <a:xfrm>
                    <a:off x="4907224" y="4520257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" name="צורה חופשית 11"/>
                  <p:cNvSpPr/>
                  <p:nvPr/>
                </p:nvSpPr>
                <p:spPr>
                  <a:xfrm>
                    <a:off x="4901651" y="2999414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" name="תרשים זרימה: החלטה 14"/>
                  <p:cNvSpPr/>
                  <p:nvPr/>
                </p:nvSpPr>
                <p:spPr>
                  <a:xfrm>
                    <a:off x="4860032" y="1620673"/>
                    <a:ext cx="3286441" cy="837873"/>
                  </a:xfrm>
                  <a:prstGeom prst="flowChartDecision">
                    <a:avLst/>
                  </a:pr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" name="מלבן 15"/>
                  <p:cNvSpPr/>
                  <p:nvPr/>
                </p:nvSpPr>
                <p:spPr>
                  <a:xfrm rot="840828">
                    <a:off x="6902305" y="4717437"/>
                    <a:ext cx="931665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תחילת ביצוע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18" name="צורה חופשית 17"/>
                  <p:cNvSpPr/>
                  <p:nvPr/>
                </p:nvSpPr>
                <p:spPr>
                  <a:xfrm>
                    <a:off x="4914847" y="4002516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" name="צורה חופשית 18"/>
                  <p:cNvSpPr/>
                  <p:nvPr/>
                </p:nvSpPr>
                <p:spPr>
                  <a:xfrm>
                    <a:off x="4917097" y="5115089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" name="מלבן 19"/>
                  <p:cNvSpPr/>
                  <p:nvPr/>
                </p:nvSpPr>
                <p:spPr>
                  <a:xfrm rot="840828">
                    <a:off x="7228106" y="2325390"/>
                    <a:ext cx="654346" cy="2317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היתכנות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1" name="מלבן 20"/>
                  <p:cNvSpPr/>
                  <p:nvPr/>
                </p:nvSpPr>
                <p:spPr>
                  <a:xfrm rot="840828">
                    <a:off x="6935034" y="1905159"/>
                    <a:ext cx="922047" cy="2317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אישור הצורך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2" name="מלבן 21"/>
                  <p:cNvSpPr/>
                  <p:nvPr/>
                </p:nvSpPr>
                <p:spPr>
                  <a:xfrm rot="840828">
                    <a:off x="6906609" y="3235206"/>
                    <a:ext cx="950902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בחירת חלופה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3" name="מלבן 22"/>
                  <p:cNvSpPr/>
                  <p:nvPr/>
                </p:nvSpPr>
                <p:spPr>
                  <a:xfrm rot="840828">
                    <a:off x="6841765" y="3690803"/>
                    <a:ext cx="1015022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הקפאת תצורה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4" name="מלבן 23"/>
                  <p:cNvSpPr/>
                  <p:nvPr/>
                </p:nvSpPr>
                <p:spPr>
                  <a:xfrm rot="840828">
                    <a:off x="6937910" y="4219081"/>
                    <a:ext cx="909224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דיון </a:t>
                    </a:r>
                    <a:r>
                      <a:rPr kumimoji="0" lang="he-IL" sz="1100" b="0" i="0" u="none" strike="noStrike" kern="1200" cap="none" spc="0" normalizeH="0" baseline="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תגמירים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6" name="מלבן 25"/>
                  <p:cNvSpPr/>
                  <p:nvPr/>
                </p:nvSpPr>
                <p:spPr>
                  <a:xfrm rot="840828">
                    <a:off x="6861463" y="5301510"/>
                    <a:ext cx="958917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סיכום פרויקט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7" name="מלבן 26"/>
                  <p:cNvSpPr/>
                  <p:nvPr/>
                </p:nvSpPr>
                <p:spPr>
                  <a:xfrm rot="840828">
                    <a:off x="6908200" y="5893419"/>
                    <a:ext cx="902811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בדק ואחזקה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pic>
                <p:nvPicPr>
                  <p:cNvPr id="28" name="תמונה 27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7038" t="7565" r="37452" b="11676"/>
                  <a:stretch/>
                </p:blipFill>
                <p:spPr>
                  <a:xfrm>
                    <a:off x="6237377" y="1988841"/>
                    <a:ext cx="566871" cy="436704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1" name="תמונה 40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110" t="23325" r="37291" b="73669"/>
                <a:stretch/>
              </p:blipFill>
              <p:spPr>
                <a:xfrm>
                  <a:off x="4480324" y="2187467"/>
                  <a:ext cx="540000" cy="220651"/>
                </a:xfrm>
                <a:prstGeom prst="rect">
                  <a:avLst/>
                </a:prstGeom>
              </p:spPr>
            </p:pic>
          </p:grpSp>
          <p:pic>
            <p:nvPicPr>
              <p:cNvPr id="33" name="תמונה 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038" t="17957" r="37452" b="75385"/>
              <a:stretch/>
            </p:blipFill>
            <p:spPr>
              <a:xfrm>
                <a:off x="4383843" y="1897288"/>
                <a:ext cx="562819" cy="360040"/>
              </a:xfrm>
              <a:prstGeom prst="rect">
                <a:avLst/>
              </a:prstGeom>
            </p:spPr>
          </p:pic>
        </p:grpSp>
        <p:sp>
          <p:nvSpPr>
            <p:cNvPr id="39" name="תרשים זרימה: החלטה 38"/>
            <p:cNvSpPr/>
            <p:nvPr/>
          </p:nvSpPr>
          <p:spPr>
            <a:xfrm>
              <a:off x="5055336" y="1979187"/>
              <a:ext cx="3286441" cy="945757"/>
            </a:xfrm>
            <a:prstGeom prst="flowChartDecision">
              <a:avLst/>
            </a:pr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0" name="מלבן 39"/>
            <p:cNvSpPr/>
            <p:nvPr/>
          </p:nvSpPr>
          <p:spPr>
            <a:xfrm rot="840828">
              <a:off x="7365980" y="2300303"/>
              <a:ext cx="45076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ייזום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</p:grpSp>
      <p:sp>
        <p:nvSpPr>
          <p:cNvPr id="43" name="כותרת 1"/>
          <p:cNvSpPr txBox="1">
            <a:spLocks/>
          </p:cNvSpPr>
          <p:nvPr/>
        </p:nvSpPr>
        <p:spPr>
          <a:xfrm>
            <a:off x="-381470" y="71514"/>
            <a:ext cx="979308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תהליך גנרי לניהול פרויקט בניה חדשה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NC</a:t>
            </a: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- אבני דרך ושערים</a:t>
            </a: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0992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מלבן 45"/>
          <p:cNvSpPr/>
          <p:nvPr/>
        </p:nvSpPr>
        <p:spPr>
          <a:xfrm>
            <a:off x="4705248" y="823179"/>
            <a:ext cx="3950355" cy="3449396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42" name="צורה חופשית 41"/>
          <p:cNvSpPr/>
          <p:nvPr/>
        </p:nvSpPr>
        <p:spPr>
          <a:xfrm>
            <a:off x="5083081" y="3569410"/>
            <a:ext cx="3194690" cy="991197"/>
          </a:xfrm>
          <a:custGeom>
            <a:avLst/>
            <a:gdLst>
              <a:gd name="connsiteX0" fmla="*/ 0 w 3009900"/>
              <a:gd name="connsiteY0" fmla="*/ 312420 h 788670"/>
              <a:gd name="connsiteX1" fmla="*/ 1253490 w 3009900"/>
              <a:gd name="connsiteY1" fmla="*/ 0 h 788670"/>
              <a:gd name="connsiteX2" fmla="*/ 1257300 w 3009900"/>
              <a:gd name="connsiteY2" fmla="*/ 323850 h 788670"/>
              <a:gd name="connsiteX3" fmla="*/ 1322070 w 3009900"/>
              <a:gd name="connsiteY3" fmla="*/ 377190 h 788670"/>
              <a:gd name="connsiteX4" fmla="*/ 1409700 w 3009900"/>
              <a:gd name="connsiteY4" fmla="*/ 407670 h 788670"/>
              <a:gd name="connsiteX5" fmla="*/ 1485900 w 3009900"/>
              <a:gd name="connsiteY5" fmla="*/ 422910 h 788670"/>
              <a:gd name="connsiteX6" fmla="*/ 1569720 w 3009900"/>
              <a:gd name="connsiteY6" fmla="*/ 419100 h 788670"/>
              <a:gd name="connsiteX7" fmla="*/ 1680210 w 3009900"/>
              <a:gd name="connsiteY7" fmla="*/ 388620 h 788670"/>
              <a:gd name="connsiteX8" fmla="*/ 1771650 w 3009900"/>
              <a:gd name="connsiteY8" fmla="*/ 297180 h 788670"/>
              <a:gd name="connsiteX9" fmla="*/ 1767840 w 3009900"/>
              <a:gd name="connsiteY9" fmla="*/ 11430 h 788670"/>
              <a:gd name="connsiteX10" fmla="*/ 3002280 w 3009900"/>
              <a:gd name="connsiteY10" fmla="*/ 312420 h 788670"/>
              <a:gd name="connsiteX11" fmla="*/ 3009900 w 3009900"/>
              <a:gd name="connsiteY11" fmla="*/ 354330 h 788670"/>
              <a:gd name="connsiteX12" fmla="*/ 2857500 w 3009900"/>
              <a:gd name="connsiteY12" fmla="*/ 396240 h 788670"/>
              <a:gd name="connsiteX13" fmla="*/ 1524000 w 3009900"/>
              <a:gd name="connsiteY13" fmla="*/ 788670 h 788670"/>
              <a:gd name="connsiteX14" fmla="*/ 7620 w 3009900"/>
              <a:gd name="connsiteY14" fmla="*/ 365760 h 788670"/>
              <a:gd name="connsiteX15" fmla="*/ 0 w 3009900"/>
              <a:gd name="connsiteY15" fmla="*/ 31242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9900" h="788670">
                <a:moveTo>
                  <a:pt x="0" y="312420"/>
                </a:moveTo>
                <a:lnTo>
                  <a:pt x="1253490" y="0"/>
                </a:lnTo>
                <a:lnTo>
                  <a:pt x="1257300" y="323850"/>
                </a:lnTo>
                <a:lnTo>
                  <a:pt x="1322070" y="377190"/>
                </a:lnTo>
                <a:lnTo>
                  <a:pt x="1409700" y="407670"/>
                </a:lnTo>
                <a:lnTo>
                  <a:pt x="1485900" y="422910"/>
                </a:lnTo>
                <a:lnTo>
                  <a:pt x="1569720" y="419100"/>
                </a:lnTo>
                <a:lnTo>
                  <a:pt x="1680210" y="388620"/>
                </a:lnTo>
                <a:lnTo>
                  <a:pt x="1771650" y="297180"/>
                </a:lnTo>
                <a:lnTo>
                  <a:pt x="1767840" y="11430"/>
                </a:lnTo>
                <a:lnTo>
                  <a:pt x="3002280" y="312420"/>
                </a:lnTo>
                <a:lnTo>
                  <a:pt x="3009900" y="354330"/>
                </a:lnTo>
                <a:lnTo>
                  <a:pt x="2857500" y="396240"/>
                </a:lnTo>
                <a:lnTo>
                  <a:pt x="1524000" y="788670"/>
                </a:lnTo>
                <a:lnTo>
                  <a:pt x="7620" y="365760"/>
                </a:lnTo>
                <a:lnTo>
                  <a:pt x="0" y="312420"/>
                </a:lnTo>
                <a:close/>
              </a:path>
            </a:pathLst>
          </a:custGeom>
          <a:solidFill>
            <a:schemeClr val="bg1">
              <a:lumMod val="85000"/>
              <a:alpha val="37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7" name="צורה חופשית 36"/>
          <p:cNvSpPr/>
          <p:nvPr/>
        </p:nvSpPr>
        <p:spPr>
          <a:xfrm>
            <a:off x="5092363" y="2534425"/>
            <a:ext cx="3194690" cy="991197"/>
          </a:xfrm>
          <a:custGeom>
            <a:avLst/>
            <a:gdLst>
              <a:gd name="connsiteX0" fmla="*/ 0 w 3009900"/>
              <a:gd name="connsiteY0" fmla="*/ 312420 h 788670"/>
              <a:gd name="connsiteX1" fmla="*/ 1253490 w 3009900"/>
              <a:gd name="connsiteY1" fmla="*/ 0 h 788670"/>
              <a:gd name="connsiteX2" fmla="*/ 1257300 w 3009900"/>
              <a:gd name="connsiteY2" fmla="*/ 323850 h 788670"/>
              <a:gd name="connsiteX3" fmla="*/ 1322070 w 3009900"/>
              <a:gd name="connsiteY3" fmla="*/ 377190 h 788670"/>
              <a:gd name="connsiteX4" fmla="*/ 1409700 w 3009900"/>
              <a:gd name="connsiteY4" fmla="*/ 407670 h 788670"/>
              <a:gd name="connsiteX5" fmla="*/ 1485900 w 3009900"/>
              <a:gd name="connsiteY5" fmla="*/ 422910 h 788670"/>
              <a:gd name="connsiteX6" fmla="*/ 1569720 w 3009900"/>
              <a:gd name="connsiteY6" fmla="*/ 419100 h 788670"/>
              <a:gd name="connsiteX7" fmla="*/ 1680210 w 3009900"/>
              <a:gd name="connsiteY7" fmla="*/ 388620 h 788670"/>
              <a:gd name="connsiteX8" fmla="*/ 1771650 w 3009900"/>
              <a:gd name="connsiteY8" fmla="*/ 297180 h 788670"/>
              <a:gd name="connsiteX9" fmla="*/ 1767840 w 3009900"/>
              <a:gd name="connsiteY9" fmla="*/ 11430 h 788670"/>
              <a:gd name="connsiteX10" fmla="*/ 3002280 w 3009900"/>
              <a:gd name="connsiteY10" fmla="*/ 312420 h 788670"/>
              <a:gd name="connsiteX11" fmla="*/ 3009900 w 3009900"/>
              <a:gd name="connsiteY11" fmla="*/ 354330 h 788670"/>
              <a:gd name="connsiteX12" fmla="*/ 2857500 w 3009900"/>
              <a:gd name="connsiteY12" fmla="*/ 396240 h 788670"/>
              <a:gd name="connsiteX13" fmla="*/ 1524000 w 3009900"/>
              <a:gd name="connsiteY13" fmla="*/ 788670 h 788670"/>
              <a:gd name="connsiteX14" fmla="*/ 7620 w 3009900"/>
              <a:gd name="connsiteY14" fmla="*/ 365760 h 788670"/>
              <a:gd name="connsiteX15" fmla="*/ 0 w 3009900"/>
              <a:gd name="connsiteY15" fmla="*/ 31242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9900" h="788670">
                <a:moveTo>
                  <a:pt x="0" y="312420"/>
                </a:moveTo>
                <a:lnTo>
                  <a:pt x="1253490" y="0"/>
                </a:lnTo>
                <a:lnTo>
                  <a:pt x="1257300" y="323850"/>
                </a:lnTo>
                <a:lnTo>
                  <a:pt x="1322070" y="377190"/>
                </a:lnTo>
                <a:lnTo>
                  <a:pt x="1409700" y="407670"/>
                </a:lnTo>
                <a:lnTo>
                  <a:pt x="1485900" y="422910"/>
                </a:lnTo>
                <a:lnTo>
                  <a:pt x="1569720" y="419100"/>
                </a:lnTo>
                <a:lnTo>
                  <a:pt x="1680210" y="388620"/>
                </a:lnTo>
                <a:lnTo>
                  <a:pt x="1771650" y="297180"/>
                </a:lnTo>
                <a:lnTo>
                  <a:pt x="1767840" y="11430"/>
                </a:lnTo>
                <a:lnTo>
                  <a:pt x="3002280" y="312420"/>
                </a:lnTo>
                <a:lnTo>
                  <a:pt x="3009900" y="354330"/>
                </a:lnTo>
                <a:lnTo>
                  <a:pt x="2857500" y="396240"/>
                </a:lnTo>
                <a:lnTo>
                  <a:pt x="1524000" y="788670"/>
                </a:lnTo>
                <a:lnTo>
                  <a:pt x="7620" y="365760"/>
                </a:lnTo>
                <a:lnTo>
                  <a:pt x="0" y="312420"/>
                </a:lnTo>
                <a:close/>
              </a:path>
            </a:pathLst>
          </a:custGeom>
          <a:solidFill>
            <a:schemeClr val="bg1">
              <a:lumMod val="85000"/>
              <a:alpha val="37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4" name="כותרת 1"/>
          <p:cNvSpPr txBox="1">
            <a:spLocks/>
          </p:cNvSpPr>
          <p:nvPr/>
        </p:nvSpPr>
        <p:spPr>
          <a:xfrm>
            <a:off x="866654" y="84149"/>
            <a:ext cx="6840761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sz="2800" dirty="0" smtClean="0"/>
              <a:t>אבן דרך מס' 5 - דו"ח "מחצית"</a:t>
            </a:r>
            <a:endParaRPr lang="he-IL" sz="2800" dirty="0"/>
          </a:p>
        </p:txBody>
      </p:sp>
      <p:grpSp>
        <p:nvGrpSpPr>
          <p:cNvPr id="7" name="קבוצה 6"/>
          <p:cNvGrpSpPr/>
          <p:nvPr/>
        </p:nvGrpSpPr>
        <p:grpSpPr>
          <a:xfrm>
            <a:off x="5055289" y="1049656"/>
            <a:ext cx="3286441" cy="5610057"/>
            <a:chOff x="4860032" y="1620673"/>
            <a:chExt cx="3286441" cy="4970111"/>
          </a:xfrm>
        </p:grpSpPr>
        <p:sp>
          <p:nvSpPr>
            <p:cNvPr id="8" name="צורה חופשית 7"/>
            <p:cNvSpPr/>
            <p:nvPr/>
          </p:nvSpPr>
          <p:spPr>
            <a:xfrm>
              <a:off x="4898702" y="2050048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9" name="צורה חופשית 8"/>
            <p:cNvSpPr/>
            <p:nvPr/>
          </p:nvSpPr>
          <p:spPr>
            <a:xfrm>
              <a:off x="4919416" y="5712654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15" name="תרשים זרימה: החלטה 14"/>
            <p:cNvSpPr/>
            <p:nvPr/>
          </p:nvSpPr>
          <p:spPr>
            <a:xfrm>
              <a:off x="4860032" y="1620673"/>
              <a:ext cx="3286441" cy="837873"/>
            </a:xfrm>
            <a:prstGeom prst="flowChartDecision">
              <a:avLst/>
            </a:pr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17" name="צורה חופשית 16"/>
            <p:cNvSpPr/>
            <p:nvPr/>
          </p:nvSpPr>
          <p:spPr>
            <a:xfrm>
              <a:off x="4921214" y="2516301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19" name="צורה חופשית 18"/>
            <p:cNvSpPr/>
            <p:nvPr/>
          </p:nvSpPr>
          <p:spPr>
            <a:xfrm>
              <a:off x="4929289" y="5071883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20" name="מלבן 19"/>
            <p:cNvSpPr/>
            <p:nvPr/>
          </p:nvSpPr>
          <p:spPr>
            <a:xfrm rot="840828">
              <a:off x="7182780" y="2303788"/>
              <a:ext cx="654346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he-IL" sz="1100" dirty="0" smtClean="0">
                  <a:solidFill>
                    <a:schemeClr val="bg1">
                      <a:lumMod val="75000"/>
                    </a:schemeClr>
                  </a:solidFill>
                  <a:latin typeface="Blender" panose="02020003050405020304" pitchFamily="18" charset="-79"/>
                  <a:cs typeface="Blender" panose="02020003050405020304" pitchFamily="18" charset="-79"/>
                </a:rPr>
                <a:t>היתכנות</a:t>
              </a:r>
              <a:endParaRPr lang="he-IL" sz="1100" dirty="0">
                <a:solidFill>
                  <a:schemeClr val="bg1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endParaRPr>
            </a:p>
          </p:txBody>
        </p:sp>
        <p:sp>
          <p:nvSpPr>
            <p:cNvPr id="21" name="מלבן 20"/>
            <p:cNvSpPr/>
            <p:nvPr/>
          </p:nvSpPr>
          <p:spPr>
            <a:xfrm rot="840828">
              <a:off x="6935034" y="1905159"/>
              <a:ext cx="922047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he-IL" sz="1100" dirty="0" smtClean="0">
                  <a:solidFill>
                    <a:schemeClr val="bg1">
                      <a:lumMod val="75000"/>
                    </a:schemeClr>
                  </a:solidFill>
                  <a:latin typeface="Blender" panose="02020003050405020304" pitchFamily="18" charset="-79"/>
                  <a:cs typeface="Blender" panose="02020003050405020304" pitchFamily="18" charset="-79"/>
                </a:rPr>
                <a:t>אישור הצורך</a:t>
              </a:r>
              <a:endParaRPr lang="he-IL" sz="1100" dirty="0">
                <a:solidFill>
                  <a:schemeClr val="bg1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endParaRPr>
            </a:p>
          </p:txBody>
        </p:sp>
        <p:sp>
          <p:nvSpPr>
            <p:cNvPr id="24" name="מלבן 23"/>
            <p:cNvSpPr/>
            <p:nvPr/>
          </p:nvSpPr>
          <p:spPr>
            <a:xfrm rot="840828">
              <a:off x="7287964" y="4201598"/>
              <a:ext cx="184730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he-IL" sz="1100" dirty="0">
                <a:latin typeface="Blender" panose="02020003050405020304" pitchFamily="18" charset="-79"/>
                <a:cs typeface="Blender" panose="02020003050405020304" pitchFamily="18" charset="-79"/>
              </a:endParaRPr>
            </a:p>
          </p:txBody>
        </p:sp>
        <p:sp>
          <p:nvSpPr>
            <p:cNvPr id="25" name="מלבן 24"/>
            <p:cNvSpPr/>
            <p:nvPr/>
          </p:nvSpPr>
          <p:spPr>
            <a:xfrm rot="840828">
              <a:off x="7374245" y="2807438"/>
              <a:ext cx="450764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he-IL" sz="1100" dirty="0" smtClean="0">
                  <a:solidFill>
                    <a:schemeClr val="bg1">
                      <a:lumMod val="75000"/>
                    </a:schemeClr>
                  </a:solidFill>
                  <a:latin typeface="Blender" panose="02020003050405020304" pitchFamily="18" charset="-79"/>
                  <a:cs typeface="Blender" panose="02020003050405020304" pitchFamily="18" charset="-79"/>
                </a:rPr>
                <a:t>ייזום</a:t>
              </a:r>
              <a:endParaRPr lang="he-IL" sz="1100" dirty="0">
                <a:solidFill>
                  <a:schemeClr val="bg1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endParaRPr>
            </a:p>
          </p:txBody>
        </p:sp>
        <p:sp>
          <p:nvSpPr>
            <p:cNvPr id="26" name="מלבן 25"/>
            <p:cNvSpPr/>
            <p:nvPr/>
          </p:nvSpPr>
          <p:spPr>
            <a:xfrm rot="840828">
              <a:off x="6873655" y="5258305"/>
              <a:ext cx="95891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he-IL" sz="1100" dirty="0" smtClean="0">
                  <a:latin typeface="Blender" panose="02020003050405020304" pitchFamily="18" charset="-79"/>
                  <a:cs typeface="Blender" panose="02020003050405020304" pitchFamily="18" charset="-79"/>
                </a:rPr>
                <a:t>סיכום פרויקט</a:t>
              </a:r>
              <a:endParaRPr lang="he-IL" sz="1100" dirty="0">
                <a:latin typeface="Blender" panose="02020003050405020304" pitchFamily="18" charset="-79"/>
                <a:cs typeface="Blender" panose="02020003050405020304" pitchFamily="18" charset="-79"/>
              </a:endParaRPr>
            </a:p>
          </p:txBody>
        </p:sp>
        <p:sp>
          <p:nvSpPr>
            <p:cNvPr id="27" name="מלבן 26"/>
            <p:cNvSpPr/>
            <p:nvPr/>
          </p:nvSpPr>
          <p:spPr>
            <a:xfrm rot="840828">
              <a:off x="6920392" y="5893419"/>
              <a:ext cx="90281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he-IL" sz="1100" dirty="0" smtClean="0">
                  <a:latin typeface="Blender" panose="02020003050405020304" pitchFamily="18" charset="-79"/>
                  <a:cs typeface="Blender" panose="02020003050405020304" pitchFamily="18" charset="-79"/>
                </a:rPr>
                <a:t>בדק ואחזקה</a:t>
              </a:r>
              <a:endParaRPr lang="he-IL" sz="1100" dirty="0">
                <a:latin typeface="Blender" panose="02020003050405020304" pitchFamily="18" charset="-79"/>
                <a:cs typeface="Blender" panose="02020003050405020304" pitchFamily="18" charset="-79"/>
              </a:endParaRPr>
            </a:p>
          </p:txBody>
        </p:sp>
      </p:grpSp>
      <p:pic>
        <p:nvPicPr>
          <p:cNvPr id="32" name="תמונה 3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8" t="7565" r="37452" b="11676"/>
          <a:stretch/>
        </p:blipFill>
        <p:spPr>
          <a:xfrm>
            <a:off x="6415075" y="1390016"/>
            <a:ext cx="566871" cy="4929338"/>
          </a:xfrm>
          <a:prstGeom prst="rect">
            <a:avLst/>
          </a:prstGeom>
        </p:spPr>
      </p:pic>
      <p:sp>
        <p:nvSpPr>
          <p:cNvPr id="31" name="מלבן 30"/>
          <p:cNvSpPr/>
          <p:nvPr/>
        </p:nvSpPr>
        <p:spPr>
          <a:xfrm>
            <a:off x="5226450" y="4886299"/>
            <a:ext cx="3119457" cy="1722449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8" name="מלבן 37"/>
          <p:cNvSpPr/>
          <p:nvPr/>
        </p:nvSpPr>
        <p:spPr>
          <a:xfrm rot="840828">
            <a:off x="7139616" y="2727354"/>
            <a:ext cx="9509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e-IL" sz="1100" dirty="0" smtClean="0">
                <a:solidFill>
                  <a:schemeClr val="bg1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בחירת חלופה</a:t>
            </a:r>
            <a:endParaRPr lang="he-IL" sz="1100" dirty="0">
              <a:solidFill>
                <a:schemeClr val="bg1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34" name="אליפסה 33"/>
          <p:cNvSpPr/>
          <p:nvPr/>
        </p:nvSpPr>
        <p:spPr>
          <a:xfrm>
            <a:off x="8217420" y="4404967"/>
            <a:ext cx="267873" cy="288032"/>
          </a:xfrm>
          <a:prstGeom prst="ellipse">
            <a:avLst/>
          </a:prstGeom>
          <a:solidFill>
            <a:srgbClr val="FFC000">
              <a:alpha val="58824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5" name="TextBox 34"/>
          <p:cNvSpPr txBox="1"/>
          <p:nvPr/>
        </p:nvSpPr>
        <p:spPr>
          <a:xfrm>
            <a:off x="8306331" y="4361179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Blender" panose="02020003050405020304" pitchFamily="18" charset="-79"/>
                <a:cs typeface="Blender" panose="02020003050405020304" pitchFamily="18" charset="-79"/>
              </a:rPr>
              <a:t>5</a:t>
            </a:r>
            <a:endParaRPr lang="he-IL" dirty="0"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41" name="צורה חופשית 40"/>
          <p:cNvSpPr/>
          <p:nvPr/>
        </p:nvSpPr>
        <p:spPr>
          <a:xfrm>
            <a:off x="5105429" y="3008026"/>
            <a:ext cx="3194690" cy="991197"/>
          </a:xfrm>
          <a:custGeom>
            <a:avLst/>
            <a:gdLst>
              <a:gd name="connsiteX0" fmla="*/ 0 w 3009900"/>
              <a:gd name="connsiteY0" fmla="*/ 312420 h 788670"/>
              <a:gd name="connsiteX1" fmla="*/ 1253490 w 3009900"/>
              <a:gd name="connsiteY1" fmla="*/ 0 h 788670"/>
              <a:gd name="connsiteX2" fmla="*/ 1257300 w 3009900"/>
              <a:gd name="connsiteY2" fmla="*/ 323850 h 788670"/>
              <a:gd name="connsiteX3" fmla="*/ 1322070 w 3009900"/>
              <a:gd name="connsiteY3" fmla="*/ 377190 h 788670"/>
              <a:gd name="connsiteX4" fmla="*/ 1409700 w 3009900"/>
              <a:gd name="connsiteY4" fmla="*/ 407670 h 788670"/>
              <a:gd name="connsiteX5" fmla="*/ 1485900 w 3009900"/>
              <a:gd name="connsiteY5" fmla="*/ 422910 h 788670"/>
              <a:gd name="connsiteX6" fmla="*/ 1569720 w 3009900"/>
              <a:gd name="connsiteY6" fmla="*/ 419100 h 788670"/>
              <a:gd name="connsiteX7" fmla="*/ 1680210 w 3009900"/>
              <a:gd name="connsiteY7" fmla="*/ 388620 h 788670"/>
              <a:gd name="connsiteX8" fmla="*/ 1771650 w 3009900"/>
              <a:gd name="connsiteY8" fmla="*/ 297180 h 788670"/>
              <a:gd name="connsiteX9" fmla="*/ 1767840 w 3009900"/>
              <a:gd name="connsiteY9" fmla="*/ 11430 h 788670"/>
              <a:gd name="connsiteX10" fmla="*/ 3002280 w 3009900"/>
              <a:gd name="connsiteY10" fmla="*/ 312420 h 788670"/>
              <a:gd name="connsiteX11" fmla="*/ 3009900 w 3009900"/>
              <a:gd name="connsiteY11" fmla="*/ 354330 h 788670"/>
              <a:gd name="connsiteX12" fmla="*/ 2857500 w 3009900"/>
              <a:gd name="connsiteY12" fmla="*/ 396240 h 788670"/>
              <a:gd name="connsiteX13" fmla="*/ 1524000 w 3009900"/>
              <a:gd name="connsiteY13" fmla="*/ 788670 h 788670"/>
              <a:gd name="connsiteX14" fmla="*/ 7620 w 3009900"/>
              <a:gd name="connsiteY14" fmla="*/ 365760 h 788670"/>
              <a:gd name="connsiteX15" fmla="*/ 0 w 3009900"/>
              <a:gd name="connsiteY15" fmla="*/ 31242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9900" h="788670">
                <a:moveTo>
                  <a:pt x="0" y="312420"/>
                </a:moveTo>
                <a:lnTo>
                  <a:pt x="1253490" y="0"/>
                </a:lnTo>
                <a:lnTo>
                  <a:pt x="1257300" y="323850"/>
                </a:lnTo>
                <a:lnTo>
                  <a:pt x="1322070" y="377190"/>
                </a:lnTo>
                <a:lnTo>
                  <a:pt x="1409700" y="407670"/>
                </a:lnTo>
                <a:lnTo>
                  <a:pt x="1485900" y="422910"/>
                </a:lnTo>
                <a:lnTo>
                  <a:pt x="1569720" y="419100"/>
                </a:lnTo>
                <a:lnTo>
                  <a:pt x="1680210" y="388620"/>
                </a:lnTo>
                <a:lnTo>
                  <a:pt x="1771650" y="297180"/>
                </a:lnTo>
                <a:lnTo>
                  <a:pt x="1767840" y="11430"/>
                </a:lnTo>
                <a:lnTo>
                  <a:pt x="3002280" y="312420"/>
                </a:lnTo>
                <a:lnTo>
                  <a:pt x="3009900" y="354330"/>
                </a:lnTo>
                <a:lnTo>
                  <a:pt x="2857500" y="396240"/>
                </a:lnTo>
                <a:lnTo>
                  <a:pt x="1524000" y="788670"/>
                </a:lnTo>
                <a:lnTo>
                  <a:pt x="7620" y="365760"/>
                </a:lnTo>
                <a:lnTo>
                  <a:pt x="0" y="312420"/>
                </a:lnTo>
                <a:close/>
              </a:path>
            </a:pathLst>
          </a:custGeom>
          <a:solidFill>
            <a:schemeClr val="bg1">
              <a:lumMod val="85000"/>
              <a:alpha val="37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43" name="מלבן 42"/>
          <p:cNvSpPr/>
          <p:nvPr/>
        </p:nvSpPr>
        <p:spPr>
          <a:xfrm rot="840828">
            <a:off x="7039429" y="3247641"/>
            <a:ext cx="10150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e-IL" sz="1100" dirty="0" smtClean="0">
                <a:solidFill>
                  <a:schemeClr val="bg1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הקפאת תצורה</a:t>
            </a:r>
            <a:endParaRPr lang="he-IL" sz="1100" dirty="0">
              <a:solidFill>
                <a:schemeClr val="bg1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44" name="מלבן 43"/>
          <p:cNvSpPr/>
          <p:nvPr/>
        </p:nvSpPr>
        <p:spPr>
          <a:xfrm rot="840828">
            <a:off x="7106144" y="3830702"/>
            <a:ext cx="9092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e-IL" sz="1100" dirty="0" smtClean="0">
                <a:solidFill>
                  <a:schemeClr val="bg1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דיון </a:t>
            </a:r>
            <a:r>
              <a:rPr lang="he-IL" sz="1100" dirty="0" err="1" smtClean="0">
                <a:solidFill>
                  <a:schemeClr val="bg1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תגמירים</a:t>
            </a:r>
            <a:endParaRPr lang="he-IL" sz="1100" dirty="0">
              <a:solidFill>
                <a:schemeClr val="bg1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30" name="צורה חופשית 29"/>
          <p:cNvSpPr/>
          <p:nvPr/>
        </p:nvSpPr>
        <p:spPr>
          <a:xfrm>
            <a:off x="5097875" y="4109752"/>
            <a:ext cx="3183666" cy="1024423"/>
          </a:xfrm>
          <a:custGeom>
            <a:avLst/>
            <a:gdLst>
              <a:gd name="connsiteX0" fmla="*/ 0 w 3009900"/>
              <a:gd name="connsiteY0" fmla="*/ 312420 h 788670"/>
              <a:gd name="connsiteX1" fmla="*/ 1253490 w 3009900"/>
              <a:gd name="connsiteY1" fmla="*/ 0 h 788670"/>
              <a:gd name="connsiteX2" fmla="*/ 1257300 w 3009900"/>
              <a:gd name="connsiteY2" fmla="*/ 323850 h 788670"/>
              <a:gd name="connsiteX3" fmla="*/ 1322070 w 3009900"/>
              <a:gd name="connsiteY3" fmla="*/ 377190 h 788670"/>
              <a:gd name="connsiteX4" fmla="*/ 1409700 w 3009900"/>
              <a:gd name="connsiteY4" fmla="*/ 407670 h 788670"/>
              <a:gd name="connsiteX5" fmla="*/ 1485900 w 3009900"/>
              <a:gd name="connsiteY5" fmla="*/ 422910 h 788670"/>
              <a:gd name="connsiteX6" fmla="*/ 1569720 w 3009900"/>
              <a:gd name="connsiteY6" fmla="*/ 419100 h 788670"/>
              <a:gd name="connsiteX7" fmla="*/ 1680210 w 3009900"/>
              <a:gd name="connsiteY7" fmla="*/ 388620 h 788670"/>
              <a:gd name="connsiteX8" fmla="*/ 1771650 w 3009900"/>
              <a:gd name="connsiteY8" fmla="*/ 297180 h 788670"/>
              <a:gd name="connsiteX9" fmla="*/ 1767840 w 3009900"/>
              <a:gd name="connsiteY9" fmla="*/ 11430 h 788670"/>
              <a:gd name="connsiteX10" fmla="*/ 3002280 w 3009900"/>
              <a:gd name="connsiteY10" fmla="*/ 312420 h 788670"/>
              <a:gd name="connsiteX11" fmla="*/ 3009900 w 3009900"/>
              <a:gd name="connsiteY11" fmla="*/ 354330 h 788670"/>
              <a:gd name="connsiteX12" fmla="*/ 2857500 w 3009900"/>
              <a:gd name="connsiteY12" fmla="*/ 396240 h 788670"/>
              <a:gd name="connsiteX13" fmla="*/ 1524000 w 3009900"/>
              <a:gd name="connsiteY13" fmla="*/ 788670 h 788670"/>
              <a:gd name="connsiteX14" fmla="*/ 7620 w 3009900"/>
              <a:gd name="connsiteY14" fmla="*/ 365760 h 788670"/>
              <a:gd name="connsiteX15" fmla="*/ 0 w 3009900"/>
              <a:gd name="connsiteY15" fmla="*/ 31242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9900" h="788670">
                <a:moveTo>
                  <a:pt x="0" y="312420"/>
                </a:moveTo>
                <a:lnTo>
                  <a:pt x="1253490" y="0"/>
                </a:lnTo>
                <a:lnTo>
                  <a:pt x="1257300" y="323850"/>
                </a:lnTo>
                <a:lnTo>
                  <a:pt x="1322070" y="377190"/>
                </a:lnTo>
                <a:lnTo>
                  <a:pt x="1409700" y="407670"/>
                </a:lnTo>
                <a:lnTo>
                  <a:pt x="1485900" y="422910"/>
                </a:lnTo>
                <a:lnTo>
                  <a:pt x="1569720" y="419100"/>
                </a:lnTo>
                <a:lnTo>
                  <a:pt x="1680210" y="388620"/>
                </a:lnTo>
                <a:lnTo>
                  <a:pt x="1771650" y="297180"/>
                </a:lnTo>
                <a:lnTo>
                  <a:pt x="1767840" y="11430"/>
                </a:lnTo>
                <a:lnTo>
                  <a:pt x="3002280" y="312420"/>
                </a:lnTo>
                <a:lnTo>
                  <a:pt x="3009900" y="354330"/>
                </a:lnTo>
                <a:lnTo>
                  <a:pt x="2857500" y="396240"/>
                </a:lnTo>
                <a:lnTo>
                  <a:pt x="1524000" y="788670"/>
                </a:lnTo>
                <a:lnTo>
                  <a:pt x="7620" y="365760"/>
                </a:lnTo>
                <a:lnTo>
                  <a:pt x="0" y="312420"/>
                </a:lnTo>
                <a:close/>
              </a:path>
            </a:pathLst>
          </a:custGeom>
          <a:solidFill>
            <a:srgbClr val="F4CD6C">
              <a:alpha val="59000"/>
            </a:srgbClr>
          </a:solidFill>
          <a:ln w="9525">
            <a:solidFill>
              <a:srgbClr val="2053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45" name="מלבן 44"/>
          <p:cNvSpPr/>
          <p:nvPr/>
        </p:nvSpPr>
        <p:spPr>
          <a:xfrm rot="840828">
            <a:off x="6933391" y="4291461"/>
            <a:ext cx="11384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e-IL" sz="1400" dirty="0" smtClean="0">
                <a:latin typeface="Blender" panose="02020003050405020304" pitchFamily="18" charset="-79"/>
                <a:cs typeface="Blender" panose="02020003050405020304" pitchFamily="18" charset="-79"/>
              </a:rPr>
              <a:t>תחילת ביצוע</a:t>
            </a:r>
            <a:endParaRPr lang="he-IL" sz="1400" dirty="0"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pic>
        <p:nvPicPr>
          <p:cNvPr id="47" name="תמונה 46"/>
          <p:cNvPicPr>
            <a:picLocks noChangeAspect="1"/>
          </p:cNvPicPr>
          <p:nvPr/>
        </p:nvPicPr>
        <p:blipFill rotWithShape="1">
          <a:blip r:embed="rId3"/>
          <a:srcRect l="-1" t="57989" r="5595" b="3075"/>
          <a:stretch/>
        </p:blipFill>
        <p:spPr>
          <a:xfrm>
            <a:off x="780995" y="799586"/>
            <a:ext cx="3036335" cy="5519768"/>
          </a:xfrm>
          <a:prstGeom prst="rect">
            <a:avLst/>
          </a:prstGeom>
        </p:spPr>
      </p:pic>
      <p:sp>
        <p:nvSpPr>
          <p:cNvPr id="33" name="מלבן 32"/>
          <p:cNvSpPr/>
          <p:nvPr/>
        </p:nvSpPr>
        <p:spPr>
          <a:xfrm>
            <a:off x="935685" y="4730511"/>
            <a:ext cx="2873817" cy="1793494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מלבן 4"/>
          <p:cNvSpPr/>
          <p:nvPr/>
        </p:nvSpPr>
        <p:spPr>
          <a:xfrm>
            <a:off x="611560" y="764703"/>
            <a:ext cx="3438931" cy="2363933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605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396552" y="1052736"/>
            <a:ext cx="9440724" cy="23621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מהות הפרויקט (גן ילדים, בית ספר, מרכז קהילתי וכד')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תכולת</a:t>
            </a: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הפרויקט - פונקציות עיקריות כגון: מס' כיתות,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אולם ספורט וכד'</a:t>
            </a:r>
            <a:endParaRPr lang="he-IL" sz="2000" b="1" dirty="0" smtClean="0">
              <a:solidFill>
                <a:prstClr val="black"/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יעד</a:t>
            </a: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לאכלוס</a:t>
            </a:r>
          </a:p>
          <a:p>
            <a:pPr marL="914400" lvl="1" indent="-457200">
              <a:lnSpc>
                <a:spcPct val="150000"/>
              </a:lnSpc>
              <a:buFontTx/>
              <a:buAutoNum type="arabicPeriod"/>
            </a:pPr>
            <a:r>
              <a:rPr lang="he-IL" sz="2000" b="1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מסגרת תקציבית </a:t>
            </a: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מאושרת</a:t>
            </a:r>
            <a:endParaRPr lang="he-IL" sz="2000" b="1" dirty="0">
              <a:solidFill>
                <a:prstClr val="black"/>
              </a:solidFill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1025077" y="65446"/>
            <a:ext cx="7390569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dirty="0" smtClean="0">
                <a:solidFill>
                  <a:srgbClr val="1F497D"/>
                </a:solidFill>
              </a:rPr>
              <a:t>ת.ז. - תכולה ויעדי לו"ז ותקציב של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הפרויקט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3563888" y="5445224"/>
            <a:ext cx="5040560" cy="5040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יש לתאר בתמציתיות, פירוט והרחבה יוצגו בהמשך הדו"ח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0997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1619672" y="68982"/>
            <a:ext cx="564395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סטטוס הפרויקט ומה בוצע עד כה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16948" y="1052736"/>
            <a:ext cx="9117196" cy="23621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R="0" lvl="1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יש לציין: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סטטוס התקשרות עם הקבלן</a:t>
            </a: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- תאריך צו התחלת עבודה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סטטוס הביצוע - </a:t>
            </a: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האם התקבל רישיון קבלן? האם החל הביצוע בשטח? אם כן מתי? 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סטטוס תכנון - האם הסתיים התכנון? האם תוכנן ב-</a:t>
            </a:r>
            <a:r>
              <a:rPr lang="en-US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BIM</a:t>
            </a:r>
            <a:r>
              <a:rPr lang="he-IL" sz="2000" b="1" dirty="0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? האם קיימים פערי תכנון וכד'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877272"/>
            <a:ext cx="774808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בשקף זה יש לציין בקצרה סטטוס בלבד ובמידת הצורך להעמיק ולפרט בהמשך הדו"ח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255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64378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נתוני פרויקט ורקע כללי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1091346"/>
            <a:ext cx="8504620" cy="42088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רקע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כללי על הפרויקט 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לוח איכון (בעלי תפקידים)  מלא 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– צוות ניהול , צוות התכנון וצוות ביצוע לרבות קבלנים.  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תצ"א + </a:t>
            </a:r>
            <a:r>
              <a:rPr lang="he-IL" sz="2000" b="1" dirty="0" err="1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תוכנית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סביבה 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err="1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תוכנית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כללית של המבנה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(תנוחה וחזיתות)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הדמיה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(רצוי להציג על בסיס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מודל ה-</a:t>
            </a:r>
            <a:r>
              <a:rPr lang="en-US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BIM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lang="he-IL" sz="2000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אם קיים)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תכולת הפרויקט (פונקציות עיקריות)</a:t>
            </a:r>
            <a:endParaRPr lang="en-US" sz="2000" dirty="0"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שטחים כללי</a:t>
            </a:r>
            <a:r>
              <a:rPr lang="he-IL" sz="2000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 (בינוי לסוגיו, פיתוח, תשתיות-מאגר/חדר טרפו וכד').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endParaRPr lang="en-US" sz="2000" dirty="0">
              <a:effectLst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877272"/>
            <a:ext cx="774808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באבן דרך זו שהתכנון אושר בשלב הקפאת התצורה, אין צורך לפרט את התכנון המאושר ויש  </a:t>
            </a:r>
          </a:p>
          <a:p>
            <a:r>
              <a:rPr lang="he-IL" sz="1600" dirty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        להציגו בקצרה ובתמציתיות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5176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79137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dirty="0" smtClean="0"/>
              <a:t>פרוגרמה ושטחים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1052736"/>
            <a:ext cx="8504620" cy="34650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פרוגרמה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מקורית (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פונקציות ושטחים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) - לצרף בשקף נפרד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פונקציות ושטחים - בפועל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פערים </a:t>
            </a:r>
            <a:r>
              <a:rPr lang="he-IL" sz="2000" b="1" dirty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בין פרוגרמה מקורית לביצוע </a:t>
            </a: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בפועל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יחס ברוטו /נטו (סופי)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שטח מגרש (מ"ר)</a:t>
            </a:r>
          </a:p>
          <a:p>
            <a:pPr marL="800100" lvl="1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he-IL" sz="2000" b="1" dirty="0" smtClean="0"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סך שטחי הפיתוח (מ"ר)</a:t>
            </a:r>
            <a:endParaRPr lang="he-IL" sz="2000" u="sng" dirty="0">
              <a:solidFill>
                <a:prstClr val="black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7023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כותרת 1"/>
          <p:cNvSpPr txBox="1">
            <a:spLocks/>
          </p:cNvSpPr>
          <p:nvPr/>
        </p:nvSpPr>
        <p:spPr>
          <a:xfrm>
            <a:off x="578343" y="101088"/>
            <a:ext cx="780419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"שטחים"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- דו"ח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"מחצית"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- פרויקט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9884" y="6021288"/>
            <a:ext cx="680168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הערה:</a:t>
            </a:r>
            <a:r>
              <a:rPr lang="he-IL" sz="16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במידה שישנם פערים משמעותיים מהנדרש/מתוכנן, יש לצרף הסבר מפורט.</a:t>
            </a:r>
            <a:endParaRPr lang="he-IL" sz="1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741623"/>
              </p:ext>
            </p:extLst>
          </p:nvPr>
        </p:nvGraphicFramePr>
        <p:xfrm>
          <a:off x="545124" y="1268413"/>
          <a:ext cx="7987689" cy="4629496"/>
        </p:xfrm>
        <a:graphic>
          <a:graphicData uri="http://schemas.openxmlformats.org/drawingml/2006/table">
            <a:tbl>
              <a:tblPr rtl="1"/>
              <a:tblGrid>
                <a:gridCol w="432550">
                  <a:extLst>
                    <a:ext uri="{9D8B030D-6E8A-4147-A177-3AD203B41FA5}">
                      <a16:colId xmlns:a16="http://schemas.microsoft.com/office/drawing/2014/main" val="1271249675"/>
                    </a:ext>
                  </a:extLst>
                </a:gridCol>
                <a:gridCol w="879958">
                  <a:extLst>
                    <a:ext uri="{9D8B030D-6E8A-4147-A177-3AD203B41FA5}">
                      <a16:colId xmlns:a16="http://schemas.microsoft.com/office/drawing/2014/main" val="2491311959"/>
                    </a:ext>
                  </a:extLst>
                </a:gridCol>
                <a:gridCol w="798118">
                  <a:extLst>
                    <a:ext uri="{9D8B030D-6E8A-4147-A177-3AD203B41FA5}">
                      <a16:colId xmlns:a16="http://schemas.microsoft.com/office/drawing/2014/main" val="2219731243"/>
                    </a:ext>
                  </a:extLst>
                </a:gridCol>
                <a:gridCol w="129412">
                  <a:extLst>
                    <a:ext uri="{9D8B030D-6E8A-4147-A177-3AD203B41FA5}">
                      <a16:colId xmlns:a16="http://schemas.microsoft.com/office/drawing/2014/main" val="1446786084"/>
                    </a:ext>
                  </a:extLst>
                </a:gridCol>
                <a:gridCol w="453886">
                  <a:extLst>
                    <a:ext uri="{9D8B030D-6E8A-4147-A177-3AD203B41FA5}">
                      <a16:colId xmlns:a16="http://schemas.microsoft.com/office/drawing/2014/main" val="4264913594"/>
                    </a:ext>
                  </a:extLst>
                </a:gridCol>
                <a:gridCol w="169989">
                  <a:extLst>
                    <a:ext uri="{9D8B030D-6E8A-4147-A177-3AD203B41FA5}">
                      <a16:colId xmlns:a16="http://schemas.microsoft.com/office/drawing/2014/main" val="884767939"/>
                    </a:ext>
                  </a:extLst>
                </a:gridCol>
                <a:gridCol w="753287">
                  <a:extLst>
                    <a:ext uri="{9D8B030D-6E8A-4147-A177-3AD203B41FA5}">
                      <a16:colId xmlns:a16="http://schemas.microsoft.com/office/drawing/2014/main" val="197489231"/>
                    </a:ext>
                  </a:extLst>
                </a:gridCol>
                <a:gridCol w="206242">
                  <a:extLst>
                    <a:ext uri="{9D8B030D-6E8A-4147-A177-3AD203B41FA5}">
                      <a16:colId xmlns:a16="http://schemas.microsoft.com/office/drawing/2014/main" val="3369777741"/>
                    </a:ext>
                  </a:extLst>
                </a:gridCol>
                <a:gridCol w="746027">
                  <a:extLst>
                    <a:ext uri="{9D8B030D-6E8A-4147-A177-3AD203B41FA5}">
                      <a16:colId xmlns:a16="http://schemas.microsoft.com/office/drawing/2014/main" val="1678637425"/>
                    </a:ext>
                  </a:extLst>
                </a:gridCol>
                <a:gridCol w="350997">
                  <a:extLst>
                    <a:ext uri="{9D8B030D-6E8A-4147-A177-3AD203B41FA5}">
                      <a16:colId xmlns:a16="http://schemas.microsoft.com/office/drawing/2014/main" val="3528149684"/>
                    </a:ext>
                  </a:extLst>
                </a:gridCol>
                <a:gridCol w="1184108">
                  <a:extLst>
                    <a:ext uri="{9D8B030D-6E8A-4147-A177-3AD203B41FA5}">
                      <a16:colId xmlns:a16="http://schemas.microsoft.com/office/drawing/2014/main" val="256200645"/>
                    </a:ext>
                  </a:extLst>
                </a:gridCol>
                <a:gridCol w="1179573">
                  <a:extLst>
                    <a:ext uri="{9D8B030D-6E8A-4147-A177-3AD203B41FA5}">
                      <a16:colId xmlns:a16="http://schemas.microsoft.com/office/drawing/2014/main" val="3416683316"/>
                    </a:ext>
                  </a:extLst>
                </a:gridCol>
                <a:gridCol w="703542">
                  <a:extLst>
                    <a:ext uri="{9D8B030D-6E8A-4147-A177-3AD203B41FA5}">
                      <a16:colId xmlns:a16="http://schemas.microsoft.com/office/drawing/2014/main" val="3230509728"/>
                    </a:ext>
                  </a:extLst>
                </a:gridCol>
              </a:tblGrid>
              <a:tr h="170657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/פיתוח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רכיב במבנה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רכיבים במבנה 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שטחים  (מ"ר)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067805"/>
                  </a:ext>
                </a:extLst>
              </a:tr>
              <a:tr h="73477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פרוגרמה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משרד</a:t>
                      </a:r>
                      <a:r>
                        <a:rPr lang="he-IL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החינוך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b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פרוגרמה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עיריית ת"א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b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שטח בפועל של 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פער בין שטחים בפרוגרמה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לביצוע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בפועל 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965080"/>
                  </a:ext>
                </a:extLst>
              </a:tr>
              <a:tr h="159991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93560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כיתת אם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855899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כיתת ספח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8554586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כיתה פרטנית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99051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מנהלת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83608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מורים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659904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חצרות פעילות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05283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344623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שטח מבנה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ללא 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74514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122168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מזכירות והנהלה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73324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מלתחות ושירותים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578763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מחסן ציוד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550801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379059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שטח 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ללא 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633628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מגרש ברוטו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793503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369238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סה"כ שטח מבנה בית הספר ואולם ספורט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034977"/>
                  </a:ext>
                </a:extLst>
              </a:tr>
              <a:tr h="266241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יחס </a:t>
                      </a:r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290517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יחס </a:t>
                      </a:r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587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18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6375</TotalTime>
  <Words>3722</Words>
  <Application>Microsoft Office PowerPoint</Application>
  <PresentationFormat>‫הצגה על המסך (4:3)</PresentationFormat>
  <Paragraphs>1205</Paragraphs>
  <Slides>21</Slides>
  <Notes>4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7</vt:i4>
      </vt:variant>
      <vt:variant>
        <vt:lpstr>ערכת נושא</vt:lpstr>
      </vt:variant>
      <vt:variant>
        <vt:i4>3</vt:i4>
      </vt:variant>
      <vt:variant>
        <vt:lpstr>כותרות שקופיות</vt:lpstr>
      </vt:variant>
      <vt:variant>
        <vt:i4>21</vt:i4>
      </vt:variant>
    </vt:vector>
  </HeadingPairs>
  <TitlesOfParts>
    <vt:vector size="31" baseType="lpstr">
      <vt:lpstr>Arial</vt:lpstr>
      <vt:lpstr>Blender</vt:lpstr>
      <vt:lpstr>Calibri</vt:lpstr>
      <vt:lpstr>David</vt:lpstr>
      <vt:lpstr>Guttman Miryam</vt:lpstr>
      <vt:lpstr>Times New Roman</vt:lpstr>
      <vt:lpstr>Verdana</vt:lpstr>
      <vt:lpstr>1_ערכת נושא Office</vt:lpstr>
      <vt:lpstr>ערכת נושא Office</vt:lpstr>
      <vt:lpstr>4_ערכת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>Tel-Aviv Municipality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נחום גולדמן 6 א'</dc:title>
  <dc:creator>קסניה קונסטנטינובסקי</dc:creator>
  <cp:lastModifiedBy>דבי מזרחי - רכזת פרויקטים לבינוי ציבורי</cp:lastModifiedBy>
  <cp:revision>318</cp:revision>
  <cp:lastPrinted>2024-11-24T08:01:05Z</cp:lastPrinted>
  <dcterms:created xsi:type="dcterms:W3CDTF">2018-03-14T12:38:06Z</dcterms:created>
  <dcterms:modified xsi:type="dcterms:W3CDTF">2025-07-09T07:47:05Z</dcterms:modified>
</cp:coreProperties>
</file>